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2" r:id="rId3"/>
    <p:sldId id="264" r:id="rId4"/>
    <p:sldId id="257" r:id="rId5"/>
    <p:sldId id="258" r:id="rId6"/>
    <p:sldId id="259" r:id="rId7"/>
    <p:sldId id="263" r:id="rId8"/>
    <p:sldId id="265" r:id="rId9"/>
    <p:sldId id="260" r:id="rId10"/>
    <p:sldId id="261"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9BD"/>
    <a:srgbClr val="243B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446C5-71BC-3840-BF8E-3546D5446DD3}" type="datetimeFigureOut">
              <a:rPr lang="en-US" smtClean="0"/>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1E226-CDEC-4A43-A0CB-DDCBD7CAC0C1}" type="slidenum">
              <a:rPr lang="en-US" smtClean="0"/>
              <a:t>‹#›</a:t>
            </a:fld>
            <a:endParaRPr lang="en-US"/>
          </a:p>
        </p:txBody>
      </p:sp>
    </p:spTree>
    <p:extLst>
      <p:ext uri="{BB962C8B-B14F-4D97-AF65-F5344CB8AC3E}">
        <p14:creationId xmlns:p14="http://schemas.microsoft.com/office/powerpoint/2010/main" val="274009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1E226-CDEC-4A43-A0CB-DDCBD7CAC0C1}" type="slidenum">
              <a:rPr lang="en-US" smtClean="0"/>
              <a:t>4</a:t>
            </a:fld>
            <a:endParaRPr lang="en-US"/>
          </a:p>
        </p:txBody>
      </p:sp>
    </p:spTree>
    <p:extLst>
      <p:ext uri="{BB962C8B-B14F-4D97-AF65-F5344CB8AC3E}">
        <p14:creationId xmlns:p14="http://schemas.microsoft.com/office/powerpoint/2010/main" val="304356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EB41-6CED-3A4E-AD99-17A3F58F6F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B4D162-88FD-5E40-93F2-3CCAF29084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F46D56-DA06-474A-8B29-410B5B2D9E4B}"/>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5" name="Footer Placeholder 4">
            <a:extLst>
              <a:ext uri="{FF2B5EF4-FFF2-40B4-BE49-F238E27FC236}">
                <a16:creationId xmlns:a16="http://schemas.microsoft.com/office/drawing/2014/main" id="{4FBBD8E5-8A9E-7044-927D-C6F9E6229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B683D-C588-1240-A0D2-6BCF55D106C6}"/>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393849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ACF9-BD3E-0848-AC6D-35CD500BBA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7F100-E864-6D4D-A020-C6A2A0BF76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688A7-A169-FB4B-86D9-612AA23AC0B2}"/>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5" name="Footer Placeholder 4">
            <a:extLst>
              <a:ext uri="{FF2B5EF4-FFF2-40B4-BE49-F238E27FC236}">
                <a16:creationId xmlns:a16="http://schemas.microsoft.com/office/drawing/2014/main" id="{722B8D6E-5C18-7148-B430-701A99C78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C14A9-4146-C343-BE13-BDF2FDF29713}"/>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322712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98AD86-0795-5245-BC08-3FB27B2596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382CC6-EBFD-7941-BFDC-6DE81C548F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8AD8B-B184-6548-99B4-170F16A98F01}"/>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5" name="Footer Placeholder 4">
            <a:extLst>
              <a:ext uri="{FF2B5EF4-FFF2-40B4-BE49-F238E27FC236}">
                <a16:creationId xmlns:a16="http://schemas.microsoft.com/office/drawing/2014/main" id="{5726A5F9-9FCA-0643-AAFD-B8E08BCA9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47437-7FAE-8B41-B872-893C2164F532}"/>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187980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F965-BF97-4143-9DF8-492B1DBDF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0187F8-C332-7F47-A2D9-942D31EACD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4E04C-01CB-D04F-84E8-218B760E7968}"/>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5" name="Footer Placeholder 4">
            <a:extLst>
              <a:ext uri="{FF2B5EF4-FFF2-40B4-BE49-F238E27FC236}">
                <a16:creationId xmlns:a16="http://schemas.microsoft.com/office/drawing/2014/main" id="{A8131B45-F701-154F-9A22-7DCD5B119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842E1-9F33-7B45-9FD4-B610ED534F6F}"/>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166402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368B-3152-0046-82A3-E8DC4D8BF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392D0B-30B8-5F46-AFA3-496CB0082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F50262-8776-BB42-8C63-1E3C3CD46858}"/>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5" name="Footer Placeholder 4">
            <a:extLst>
              <a:ext uri="{FF2B5EF4-FFF2-40B4-BE49-F238E27FC236}">
                <a16:creationId xmlns:a16="http://schemas.microsoft.com/office/drawing/2014/main" id="{B9801822-4E88-8942-AE98-12C420024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E9F6D-53A3-6043-BDF6-46F4BD93A452}"/>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287952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3465-A57C-8A4C-BC98-A736DC28E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769DE-D03B-B64A-9A85-7A83AF29C2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20AFEC-3AA8-7F46-A593-6B1E5FB961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F1A16F-98BD-6544-8EC0-2CC599EE6001}"/>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6" name="Footer Placeholder 5">
            <a:extLst>
              <a:ext uri="{FF2B5EF4-FFF2-40B4-BE49-F238E27FC236}">
                <a16:creationId xmlns:a16="http://schemas.microsoft.com/office/drawing/2014/main" id="{C7389729-D092-2445-9C73-009B8DB31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DB5EE-80B2-2942-B1EE-E52BD7C6964E}"/>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197809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C795-2D7A-6B44-A70B-BE6E3EB9F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00B676-FE2B-F64F-814B-6F8736CF0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E808D3-375D-5E48-8529-36BD63C625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B2C0B0-FC75-394D-9C16-06C7701A86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2303C6-6615-A24B-B4A8-CD42F3B024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D0300C-F2D5-504D-9638-B443AE4F3B14}"/>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8" name="Footer Placeholder 7">
            <a:extLst>
              <a:ext uri="{FF2B5EF4-FFF2-40B4-BE49-F238E27FC236}">
                <a16:creationId xmlns:a16="http://schemas.microsoft.com/office/drawing/2014/main" id="{F8B6AEBF-B6A3-F64F-B815-ED96056708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320625-3E68-7F44-98DD-036B2CF9B042}"/>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246963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57E3-7207-9947-89E3-11331A7080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A147BE-D9C0-1E4C-B6F0-92BA085228E5}"/>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4" name="Footer Placeholder 3">
            <a:extLst>
              <a:ext uri="{FF2B5EF4-FFF2-40B4-BE49-F238E27FC236}">
                <a16:creationId xmlns:a16="http://schemas.microsoft.com/office/drawing/2014/main" id="{E51A220F-3A40-2346-BA77-3ABDEF925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218BB1-F908-F94C-B561-9FA23D32A1C0}"/>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403722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3BD51-AC24-5F4B-A06F-D279E8D45B5F}"/>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3" name="Footer Placeholder 2">
            <a:extLst>
              <a:ext uri="{FF2B5EF4-FFF2-40B4-BE49-F238E27FC236}">
                <a16:creationId xmlns:a16="http://schemas.microsoft.com/office/drawing/2014/main" id="{BA14FAD7-B0A5-9140-B4C8-94E1FE55B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32AFCC-E541-C941-8048-036DD4D88AF9}"/>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172139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96B7-653C-F445-BA00-07E60505D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AE541-137B-F346-8203-957EE806B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9DE48B-90E4-A949-9986-ABBC8EFF6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BC4F42-CDEB-3A4D-94CC-1463C9CA9749}"/>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6" name="Footer Placeholder 5">
            <a:extLst>
              <a:ext uri="{FF2B5EF4-FFF2-40B4-BE49-F238E27FC236}">
                <a16:creationId xmlns:a16="http://schemas.microsoft.com/office/drawing/2014/main" id="{F6FE3DCC-2AF7-604E-8B8C-0AEF2E93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3E5BF-4309-3744-A4CF-052AE066C768}"/>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268964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CDC1-E346-BD4C-8999-5A83E14D7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7334E-8853-B540-9D7C-AD72890E0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1B0A9-6774-2D41-891F-5A9C54F9E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8A877B-B777-824C-B644-3625B759C06E}"/>
              </a:ext>
            </a:extLst>
          </p:cNvPr>
          <p:cNvSpPr>
            <a:spLocks noGrp="1"/>
          </p:cNvSpPr>
          <p:nvPr>
            <p:ph type="dt" sz="half" idx="10"/>
          </p:nvPr>
        </p:nvSpPr>
        <p:spPr/>
        <p:txBody>
          <a:bodyPr/>
          <a:lstStyle/>
          <a:p>
            <a:fld id="{B474639D-1A92-9A40-B6D3-70F1D3B9A7DB}" type="datetimeFigureOut">
              <a:rPr lang="en-US" smtClean="0"/>
              <a:t>7/23/19</a:t>
            </a:fld>
            <a:endParaRPr lang="en-US"/>
          </a:p>
        </p:txBody>
      </p:sp>
      <p:sp>
        <p:nvSpPr>
          <p:cNvPr id="6" name="Footer Placeholder 5">
            <a:extLst>
              <a:ext uri="{FF2B5EF4-FFF2-40B4-BE49-F238E27FC236}">
                <a16:creationId xmlns:a16="http://schemas.microsoft.com/office/drawing/2014/main" id="{E7D81861-D534-EF49-93F9-92BFA7173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BEBE5-9ACF-3048-A8DE-599229BCD609}"/>
              </a:ext>
            </a:extLst>
          </p:cNvPr>
          <p:cNvSpPr>
            <a:spLocks noGrp="1"/>
          </p:cNvSpPr>
          <p:nvPr>
            <p:ph type="sldNum" sz="quarter" idx="12"/>
          </p:nvPr>
        </p:nvSpPr>
        <p:spPr/>
        <p:txBody>
          <a:bodyPr/>
          <a:lstStyle/>
          <a:p>
            <a:fld id="{A5C03113-1B31-3545-A436-64610A6A5DB9}" type="slidenum">
              <a:rPr lang="en-US" smtClean="0"/>
              <a:t>‹#›</a:t>
            </a:fld>
            <a:endParaRPr lang="en-US"/>
          </a:p>
        </p:txBody>
      </p:sp>
    </p:spTree>
    <p:extLst>
      <p:ext uri="{BB962C8B-B14F-4D97-AF65-F5344CB8AC3E}">
        <p14:creationId xmlns:p14="http://schemas.microsoft.com/office/powerpoint/2010/main" val="253510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83AE5-EA92-F946-B228-E843B6D4C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4BACD-9538-EF41-ADF2-76B0E425B2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54917-2998-4445-AC29-B59EB1EFA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4639D-1A92-9A40-B6D3-70F1D3B9A7DB}" type="datetimeFigureOut">
              <a:rPr lang="en-US" smtClean="0"/>
              <a:t>7/23/19</a:t>
            </a:fld>
            <a:endParaRPr lang="en-US"/>
          </a:p>
        </p:txBody>
      </p:sp>
      <p:sp>
        <p:nvSpPr>
          <p:cNvPr id="5" name="Footer Placeholder 4">
            <a:extLst>
              <a:ext uri="{FF2B5EF4-FFF2-40B4-BE49-F238E27FC236}">
                <a16:creationId xmlns:a16="http://schemas.microsoft.com/office/drawing/2014/main" id="{B1B4916A-DF80-264F-A4A3-A7384715E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C363D7-5390-8446-B3CF-EA24E224E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03113-1B31-3545-A436-64610A6A5DB9}" type="slidenum">
              <a:rPr lang="en-US" smtClean="0"/>
              <a:t>‹#›</a:t>
            </a:fld>
            <a:endParaRPr lang="en-US"/>
          </a:p>
        </p:txBody>
      </p:sp>
    </p:spTree>
    <p:extLst>
      <p:ext uri="{BB962C8B-B14F-4D97-AF65-F5344CB8AC3E}">
        <p14:creationId xmlns:p14="http://schemas.microsoft.com/office/powerpoint/2010/main" val="106260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youtu.be/kUodSc8QbI8" TargetMode="External"/><Relationship Id="rId7" Type="http://schemas.openxmlformats.org/officeDocument/2006/relationships/hyperlink" Target="https://youtu.be/iYDkxmElOSk" TargetMode="External"/><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s://youtu.be/grb5IAXsb4k"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e4dK8ZZ9L5A"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1ex1MBMBYdY" TargetMode="External"/><Relationship Id="rId5" Type="http://schemas.openxmlformats.org/officeDocument/2006/relationships/image" Target="../media/image3.jpg"/><Relationship Id="rId4" Type="http://schemas.openxmlformats.org/officeDocument/2006/relationships/hyperlink" Target="https://youtu.be/X9sdLSoebiQ" TargetMode="External"/><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youtu.be/kUodSc8QbI8" TargetMode="External"/><Relationship Id="rId7" Type="http://schemas.openxmlformats.org/officeDocument/2006/relationships/hyperlink" Target="https://youtu.be/iYDkxmElOSk"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s://youtu.be/grb5IAXsb4k"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youtu.be/X9sdLSoebiQ" TargetMode="External"/><Relationship Id="rId7" Type="http://schemas.openxmlformats.org/officeDocument/2006/relationships/hyperlink" Target="https://youtu.be/e4dK8ZZ9L5A" TargetMode="Externa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youtu.be/1ex1MBMBYdY"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87AE7B4-E703-894F-817D-BC1AC14D7BCC}"/>
              </a:ext>
            </a:extLst>
          </p:cNvPr>
          <p:cNvSpPr>
            <a:spLocks noGrp="1"/>
          </p:cNvSpPr>
          <p:nvPr>
            <p:ph type="subTitle" idx="1"/>
          </p:nvPr>
        </p:nvSpPr>
        <p:spPr>
          <a:xfrm>
            <a:off x="908747" y="1523478"/>
            <a:ext cx="10397684" cy="4384370"/>
          </a:xfrm>
        </p:spPr>
        <p:txBody>
          <a:bodyPr lIns="0" tIns="0" rIns="0" bIns="0">
            <a:noAutofit/>
          </a:bodyPr>
          <a:lstStyle/>
          <a:p>
            <a:pPr algn="l"/>
            <a:r>
              <a:rPr lang="en-US" sz="3000" dirty="0">
                <a:solidFill>
                  <a:schemeClr val="bg1"/>
                </a:solidFill>
                <a:latin typeface="Arial" panose="020B0604020202020204" pitchFamily="34" charset="0"/>
                <a:cs typeface="Arial" panose="020B0604020202020204" pitchFamily="34" charset="0"/>
              </a:rPr>
              <a:t>The Indiana Recovery Council is an established committee reporting to and advising the Family and Social Services Administration’s Division of Mental Health and Addictions. </a:t>
            </a:r>
            <a:br>
              <a:rPr lang="en-US" sz="3000" dirty="0">
                <a:solidFill>
                  <a:schemeClr val="bg1"/>
                </a:solidFill>
                <a:latin typeface="Arial" panose="020B0604020202020204" pitchFamily="34" charset="0"/>
                <a:cs typeface="Arial" panose="020B0604020202020204" pitchFamily="34" charset="0"/>
              </a:rPr>
            </a:br>
            <a:r>
              <a:rPr lang="en-US" sz="3000" dirty="0">
                <a:solidFill>
                  <a:schemeClr val="bg1"/>
                </a:solidFill>
                <a:latin typeface="Arial" panose="020B0604020202020204" pitchFamily="34" charset="0"/>
                <a:cs typeface="Arial" panose="020B0604020202020204" pitchFamily="34" charset="0"/>
              </a:rPr>
              <a:t>For 2019-2020, IRC will be conducting a stigma-reduction campaign called Stigma Never Helps.</a:t>
            </a:r>
          </a:p>
        </p:txBody>
      </p:sp>
      <p:sp>
        <p:nvSpPr>
          <p:cNvPr id="6" name="Title 1">
            <a:extLst>
              <a:ext uri="{FF2B5EF4-FFF2-40B4-BE49-F238E27FC236}">
                <a16:creationId xmlns:a16="http://schemas.microsoft.com/office/drawing/2014/main" id="{7D7A47BF-5E72-1248-A448-F692E3AA9B96}"/>
              </a:ext>
            </a:extLst>
          </p:cNvPr>
          <p:cNvSpPr txBox="1">
            <a:spLocks/>
          </p:cNvSpPr>
          <p:nvPr/>
        </p:nvSpPr>
        <p:spPr>
          <a:xfrm>
            <a:off x="908747" y="117783"/>
            <a:ext cx="7772400" cy="786218"/>
          </a:xfrm>
          <a:prstGeom prst="rect">
            <a:avLst/>
          </a:prstGeom>
        </p:spPr>
        <p:txBody>
          <a:bodyPr vert="horz"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b="1" dirty="0">
                <a:solidFill>
                  <a:schemeClr val="bg1"/>
                </a:solidFill>
                <a:latin typeface="Arial" panose="020B0604020202020204" pitchFamily="34" charset="0"/>
                <a:cs typeface="Arial" panose="020B0604020202020204" pitchFamily="34" charset="0"/>
              </a:rPr>
              <a:t>Indiana Recovery Council</a:t>
            </a:r>
          </a:p>
        </p:txBody>
      </p:sp>
    </p:spTree>
    <p:extLst>
      <p:ext uri="{BB962C8B-B14F-4D97-AF65-F5344CB8AC3E}">
        <p14:creationId xmlns:p14="http://schemas.microsoft.com/office/powerpoint/2010/main" val="122984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F18C3DE-28FB-8B46-9D3C-8EC1CAA9C45A}"/>
              </a:ext>
            </a:extLst>
          </p:cNvPr>
          <p:cNvSpPr>
            <a:spLocks noGrp="1"/>
          </p:cNvSpPr>
          <p:nvPr>
            <p:ph type="subTitle" idx="1"/>
          </p:nvPr>
        </p:nvSpPr>
        <p:spPr>
          <a:xfrm>
            <a:off x="1524000" y="2417380"/>
            <a:ext cx="9144000" cy="2133600"/>
          </a:xfrm>
        </p:spPr>
        <p:txBody>
          <a:bodyPr lIns="0" tIns="0" rIns="0" bIns="0">
            <a:noAutofit/>
          </a:bodyPr>
          <a:lstStyle/>
          <a:p>
            <a:pPr algn="l">
              <a:lnSpc>
                <a:spcPts val="2300"/>
              </a:lnSpc>
            </a:pPr>
            <a:r>
              <a:rPr lang="en-US" sz="2000" dirty="0"/>
              <a:t>A series of testimonial videos further drives home the pressure that stigma can put on those in need of help. These videos, along with the teaser concept can be used to illustrate how stigma creates a ripple effect and barrier for those seeking treatment. </a:t>
            </a:r>
          </a:p>
        </p:txBody>
      </p:sp>
      <p:pic>
        <p:nvPicPr>
          <p:cNvPr id="6" name="Picture 5">
            <a:hlinkClick r:id="rId3"/>
            <a:extLst>
              <a:ext uri="{FF2B5EF4-FFF2-40B4-BE49-F238E27FC236}">
                <a16:creationId xmlns:a16="http://schemas.microsoft.com/office/drawing/2014/main" id="{327F9B56-C577-9243-93E9-7E14E5CA18F9}"/>
              </a:ext>
            </a:extLst>
          </p:cNvPr>
          <p:cNvPicPr>
            <a:picLocks noChangeAspect="1"/>
          </p:cNvPicPr>
          <p:nvPr/>
        </p:nvPicPr>
        <p:blipFill>
          <a:blip r:embed="rId4"/>
          <a:stretch>
            <a:fillRect/>
          </a:stretch>
        </p:blipFill>
        <p:spPr>
          <a:xfrm>
            <a:off x="1155882" y="4008526"/>
            <a:ext cx="2875593" cy="1557613"/>
          </a:xfrm>
          <a:prstGeom prst="rect">
            <a:avLst/>
          </a:prstGeom>
        </p:spPr>
      </p:pic>
      <p:pic>
        <p:nvPicPr>
          <p:cNvPr id="11" name="Picture 10">
            <a:hlinkClick r:id="rId5"/>
            <a:extLst>
              <a:ext uri="{FF2B5EF4-FFF2-40B4-BE49-F238E27FC236}">
                <a16:creationId xmlns:a16="http://schemas.microsoft.com/office/drawing/2014/main" id="{0128C953-5FB0-C04D-95AD-E1D7400F03A0}"/>
              </a:ext>
            </a:extLst>
          </p:cNvPr>
          <p:cNvPicPr>
            <a:picLocks noChangeAspect="1"/>
          </p:cNvPicPr>
          <p:nvPr/>
        </p:nvPicPr>
        <p:blipFill>
          <a:blip r:embed="rId6"/>
          <a:stretch>
            <a:fillRect/>
          </a:stretch>
        </p:blipFill>
        <p:spPr>
          <a:xfrm>
            <a:off x="4591604" y="4007595"/>
            <a:ext cx="2877312" cy="1558544"/>
          </a:xfrm>
          <a:prstGeom prst="rect">
            <a:avLst/>
          </a:prstGeom>
        </p:spPr>
      </p:pic>
      <p:pic>
        <p:nvPicPr>
          <p:cNvPr id="12" name="Picture 11">
            <a:hlinkClick r:id="rId7"/>
            <a:extLst>
              <a:ext uri="{FF2B5EF4-FFF2-40B4-BE49-F238E27FC236}">
                <a16:creationId xmlns:a16="http://schemas.microsoft.com/office/drawing/2014/main" id="{5C7D497F-69A5-1949-8BBD-05E5415922C7}"/>
              </a:ext>
            </a:extLst>
          </p:cNvPr>
          <p:cNvPicPr>
            <a:picLocks noChangeAspect="1"/>
          </p:cNvPicPr>
          <p:nvPr/>
        </p:nvPicPr>
        <p:blipFill>
          <a:blip r:embed="rId8"/>
          <a:stretch>
            <a:fillRect/>
          </a:stretch>
        </p:blipFill>
        <p:spPr>
          <a:xfrm>
            <a:off x="8029045" y="4000991"/>
            <a:ext cx="2889504" cy="1565148"/>
          </a:xfrm>
          <a:prstGeom prst="rect">
            <a:avLst/>
          </a:prstGeom>
        </p:spPr>
      </p:pic>
    </p:spTree>
    <p:extLst>
      <p:ext uri="{BB962C8B-B14F-4D97-AF65-F5344CB8AC3E}">
        <p14:creationId xmlns:p14="http://schemas.microsoft.com/office/powerpoint/2010/main" val="75771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2F2B45-C733-044F-9239-B39D2C687D9A}"/>
              </a:ext>
            </a:extLst>
          </p:cNvPr>
          <p:cNvPicPr>
            <a:picLocks noChangeAspect="1"/>
          </p:cNvPicPr>
          <p:nvPr/>
        </p:nvPicPr>
        <p:blipFill rotWithShape="1">
          <a:blip r:embed="rId3"/>
          <a:srcRect l="6069" t="26410" r="5449" b="7808"/>
          <a:stretch/>
        </p:blipFill>
        <p:spPr>
          <a:xfrm>
            <a:off x="739738" y="1461875"/>
            <a:ext cx="10787867" cy="4511382"/>
          </a:xfrm>
          <a:prstGeom prst="rect">
            <a:avLst/>
          </a:prstGeom>
        </p:spPr>
      </p:pic>
      <p:sp>
        <p:nvSpPr>
          <p:cNvPr id="6" name="Title 1">
            <a:extLst>
              <a:ext uri="{FF2B5EF4-FFF2-40B4-BE49-F238E27FC236}">
                <a16:creationId xmlns:a16="http://schemas.microsoft.com/office/drawing/2014/main" id="{13A373CA-351A-6E45-A48E-7D4F39709351}"/>
              </a:ext>
            </a:extLst>
          </p:cNvPr>
          <p:cNvSpPr>
            <a:spLocks noGrp="1"/>
          </p:cNvSpPr>
          <p:nvPr>
            <p:ph type="ctrTitle"/>
          </p:nvPr>
        </p:nvSpPr>
        <p:spPr>
          <a:xfrm>
            <a:off x="908746" y="117783"/>
            <a:ext cx="10033231" cy="786218"/>
          </a:xfrm>
        </p:spPr>
        <p:txBody>
          <a:bodyPr lIns="0" tIns="0" rIns="0" bIns="0">
            <a:normAutofit/>
          </a:bodyPr>
          <a:lstStyle/>
          <a:p>
            <a:pPr algn="l"/>
            <a:r>
              <a:rPr lang="en-US" sz="3500" b="1" dirty="0">
                <a:solidFill>
                  <a:schemeClr val="bg1"/>
                </a:solidFill>
                <a:latin typeface="Arial" panose="020B0604020202020204" pitchFamily="34" charset="0"/>
                <a:cs typeface="Arial" panose="020B0604020202020204" pitchFamily="34" charset="0"/>
              </a:rPr>
              <a:t>Indiana Recovery Council Marketing Kit</a:t>
            </a:r>
          </a:p>
        </p:txBody>
      </p:sp>
      <p:sp>
        <p:nvSpPr>
          <p:cNvPr id="2" name="TextBox 1">
            <a:extLst>
              <a:ext uri="{FF2B5EF4-FFF2-40B4-BE49-F238E27FC236}">
                <a16:creationId xmlns:a16="http://schemas.microsoft.com/office/drawing/2014/main" id="{78DEDB8B-D467-4546-A769-B7557FAB08B3}"/>
              </a:ext>
            </a:extLst>
          </p:cNvPr>
          <p:cNvSpPr txBox="1"/>
          <p:nvPr/>
        </p:nvSpPr>
        <p:spPr>
          <a:xfrm>
            <a:off x="444843" y="5973256"/>
            <a:ext cx="7043352" cy="709681"/>
          </a:xfrm>
          <a:prstGeom prst="rect">
            <a:avLst/>
          </a:prstGeom>
          <a:noFill/>
        </p:spPr>
        <p:txBody>
          <a:bodyPr wrap="square" rtlCol="0">
            <a:spAutoFit/>
          </a:bodyPr>
          <a:lstStyle/>
          <a:p>
            <a:r>
              <a:rPr lang="en-US" sz="1000" b="1" dirty="0"/>
              <a:t>Facts 1, 4 &amp; 5</a:t>
            </a:r>
          </a:p>
          <a:p>
            <a:pPr>
              <a:lnSpc>
                <a:spcPts val="1000"/>
              </a:lnSpc>
            </a:pPr>
            <a:r>
              <a:rPr lang="en-US" sz="1000" dirty="0"/>
              <a:t>Key Substance Use and Mental Health Indicators in the United States: Results from the 2017 National Survey on Drug Use and Health</a:t>
            </a:r>
          </a:p>
          <a:p>
            <a:pPr>
              <a:lnSpc>
                <a:spcPts val="1600"/>
              </a:lnSpc>
            </a:pPr>
            <a:r>
              <a:rPr lang="en-US" sz="1000" b="1" dirty="0"/>
              <a:t>Fact 2</a:t>
            </a:r>
          </a:p>
          <a:p>
            <a:pPr>
              <a:lnSpc>
                <a:spcPts val="1000"/>
              </a:lnSpc>
            </a:pPr>
            <a:r>
              <a:rPr lang="en-US" sz="1000" dirty="0"/>
              <a:t>https://</a:t>
            </a:r>
            <a:r>
              <a:rPr lang="en-US" sz="1000" dirty="0" err="1"/>
              <a:t>nami.org</a:t>
            </a:r>
            <a:r>
              <a:rPr lang="en-US" sz="1000" dirty="0"/>
              <a:t>/NAMI/media/NAMI-Media/Infographics/</a:t>
            </a:r>
            <a:r>
              <a:rPr lang="en-US" sz="1000" dirty="0" err="1"/>
              <a:t>GeneralMHFacts.pdf</a:t>
            </a:r>
            <a:endParaRPr lang="en-US" sz="1000" dirty="0"/>
          </a:p>
        </p:txBody>
      </p:sp>
      <p:sp>
        <p:nvSpPr>
          <p:cNvPr id="7" name="TextBox 6">
            <a:extLst>
              <a:ext uri="{FF2B5EF4-FFF2-40B4-BE49-F238E27FC236}">
                <a16:creationId xmlns:a16="http://schemas.microsoft.com/office/drawing/2014/main" id="{7D96C318-74C0-9B4D-817B-50D6FFC2E9CE}"/>
              </a:ext>
            </a:extLst>
          </p:cNvPr>
          <p:cNvSpPr txBox="1"/>
          <p:nvPr/>
        </p:nvSpPr>
        <p:spPr>
          <a:xfrm>
            <a:off x="7488195" y="5973256"/>
            <a:ext cx="2273643" cy="709681"/>
          </a:xfrm>
          <a:prstGeom prst="rect">
            <a:avLst/>
          </a:prstGeom>
          <a:noFill/>
        </p:spPr>
        <p:txBody>
          <a:bodyPr wrap="square" rtlCol="0">
            <a:spAutoFit/>
          </a:bodyPr>
          <a:lstStyle/>
          <a:p>
            <a:r>
              <a:rPr lang="en-US" sz="1000" b="1" dirty="0"/>
              <a:t>Fact 3</a:t>
            </a:r>
          </a:p>
          <a:p>
            <a:pPr>
              <a:lnSpc>
                <a:spcPts val="1000"/>
              </a:lnSpc>
            </a:pPr>
            <a:r>
              <a:rPr lang="en-US" sz="1000" dirty="0"/>
              <a:t>https://</a:t>
            </a:r>
            <a:r>
              <a:rPr lang="en-US" sz="1000" dirty="0" err="1"/>
              <a:t>deconstructingstigma.org</a:t>
            </a:r>
            <a:r>
              <a:rPr lang="en-US" sz="1000" dirty="0"/>
              <a:t>/facts</a:t>
            </a:r>
          </a:p>
          <a:p>
            <a:pPr>
              <a:lnSpc>
                <a:spcPts val="1600"/>
              </a:lnSpc>
            </a:pPr>
            <a:r>
              <a:rPr lang="en-US" sz="1000" b="1" dirty="0"/>
              <a:t>Fact 6</a:t>
            </a:r>
          </a:p>
          <a:p>
            <a:pPr>
              <a:lnSpc>
                <a:spcPts val="1000"/>
              </a:lnSpc>
            </a:pPr>
            <a:r>
              <a:rPr lang="en-US" sz="1000" dirty="0"/>
              <a:t>https://</a:t>
            </a:r>
            <a:r>
              <a:rPr lang="en-US" sz="1000" dirty="0" err="1"/>
              <a:t>www.nami.org</a:t>
            </a:r>
            <a:r>
              <a:rPr lang="en-US" sz="1000" dirty="0"/>
              <a:t>/</a:t>
            </a:r>
            <a:r>
              <a:rPr lang="en-US" sz="1000" dirty="0" err="1"/>
              <a:t>stigmafree</a:t>
            </a:r>
            <a:endParaRPr lang="en-US" sz="1000" dirty="0"/>
          </a:p>
        </p:txBody>
      </p:sp>
    </p:spTree>
    <p:extLst>
      <p:ext uri="{BB962C8B-B14F-4D97-AF65-F5344CB8AC3E}">
        <p14:creationId xmlns:p14="http://schemas.microsoft.com/office/powerpoint/2010/main" val="89561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87AE7B4-E703-894F-817D-BC1AC14D7BCC}"/>
              </a:ext>
            </a:extLst>
          </p:cNvPr>
          <p:cNvSpPr>
            <a:spLocks noGrp="1"/>
          </p:cNvSpPr>
          <p:nvPr>
            <p:ph type="subTitle" idx="1"/>
          </p:nvPr>
        </p:nvSpPr>
        <p:spPr>
          <a:xfrm>
            <a:off x="908747" y="1474050"/>
            <a:ext cx="10397684" cy="4384370"/>
          </a:xfrm>
        </p:spPr>
        <p:txBody>
          <a:bodyPr lIns="0" tIns="0" rIns="0" bIns="0">
            <a:noAutofit/>
          </a:bodyPr>
          <a:lstStyle/>
          <a:p>
            <a:pPr algn="l"/>
            <a:r>
              <a:rPr lang="en-US" sz="3200" i="1" dirty="0">
                <a:solidFill>
                  <a:schemeClr val="bg1"/>
                </a:solidFill>
                <a:latin typeface="Arial" panose="020B0604020202020204" pitchFamily="34" charset="0"/>
                <a:cs typeface="Arial" panose="020B0604020202020204" pitchFamily="34" charset="0"/>
              </a:rPr>
              <a:t>“Stigma can stem from this idea that this little piece of   information tells you so much more about a person than </a:t>
            </a:r>
            <a:br>
              <a:rPr lang="en-US" sz="3200" i="1" dirty="0">
                <a:solidFill>
                  <a:schemeClr val="bg1"/>
                </a:solidFill>
                <a:latin typeface="Arial" panose="020B0604020202020204" pitchFamily="34" charset="0"/>
                <a:cs typeface="Arial" panose="020B0604020202020204" pitchFamily="34" charset="0"/>
              </a:rPr>
            </a:br>
            <a:r>
              <a:rPr lang="en-US" sz="3200" i="1" dirty="0">
                <a:solidFill>
                  <a:schemeClr val="bg1"/>
                </a:solidFill>
                <a:latin typeface="Arial" panose="020B0604020202020204" pitchFamily="34" charset="0"/>
                <a:cs typeface="Arial" panose="020B0604020202020204" pitchFamily="34" charset="0"/>
              </a:rPr>
              <a:t>it really does.” </a:t>
            </a:r>
          </a:p>
          <a:p>
            <a:pPr algn="l"/>
            <a:r>
              <a:rPr lang="en-US" sz="3200" i="1" dirty="0">
                <a:solidFill>
                  <a:schemeClr val="bg1"/>
                </a:solidFill>
                <a:latin typeface="Arial" panose="020B0604020202020204" pitchFamily="34" charset="0"/>
                <a:cs typeface="Arial" panose="020B0604020202020204" pitchFamily="34" charset="0"/>
              </a:rPr>
              <a:t>“Stigma can prevent us from living fully, because stigma never helps.”</a:t>
            </a:r>
          </a:p>
          <a:p>
            <a:pPr algn="r"/>
            <a:r>
              <a:rPr lang="en-US" sz="3200" dirty="0">
                <a:solidFill>
                  <a:srgbClr val="7FC9BD"/>
                </a:solidFill>
                <a:latin typeface="Arial" panose="020B0604020202020204" pitchFamily="34" charset="0"/>
                <a:cs typeface="Arial" panose="020B0604020202020204" pitchFamily="34" charset="0"/>
              </a:rPr>
              <a:t>- Sarah Gunther</a:t>
            </a:r>
          </a:p>
        </p:txBody>
      </p:sp>
      <p:sp>
        <p:nvSpPr>
          <p:cNvPr id="6" name="Title 1">
            <a:extLst>
              <a:ext uri="{FF2B5EF4-FFF2-40B4-BE49-F238E27FC236}">
                <a16:creationId xmlns:a16="http://schemas.microsoft.com/office/drawing/2014/main" id="{E99DDF63-2981-8F4C-A336-1ABFEF92EADC}"/>
              </a:ext>
            </a:extLst>
          </p:cNvPr>
          <p:cNvSpPr>
            <a:spLocks noGrp="1"/>
          </p:cNvSpPr>
          <p:nvPr>
            <p:ph type="ctrTitle"/>
          </p:nvPr>
        </p:nvSpPr>
        <p:spPr>
          <a:xfrm>
            <a:off x="908747" y="117783"/>
            <a:ext cx="7772400" cy="786218"/>
          </a:xfrm>
        </p:spPr>
        <p:txBody>
          <a:bodyPr lIns="0" tIns="0" rIns="0" bIns="0">
            <a:normAutofit/>
          </a:bodyPr>
          <a:lstStyle/>
          <a:p>
            <a:pPr algn="l"/>
            <a:r>
              <a:rPr lang="en-US" sz="3500" b="1" dirty="0">
                <a:solidFill>
                  <a:schemeClr val="bg1"/>
                </a:solidFill>
                <a:latin typeface="Arial" panose="020B0604020202020204" pitchFamily="34" charset="0"/>
                <a:cs typeface="Arial" panose="020B0604020202020204" pitchFamily="34" charset="0"/>
              </a:rPr>
              <a:t>Indiana Recovery Council</a:t>
            </a:r>
          </a:p>
        </p:txBody>
      </p:sp>
    </p:spTree>
    <p:extLst>
      <p:ext uri="{BB962C8B-B14F-4D97-AF65-F5344CB8AC3E}">
        <p14:creationId xmlns:p14="http://schemas.microsoft.com/office/powerpoint/2010/main" val="382766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87AE7B4-E703-894F-817D-BC1AC14D7BCC}"/>
              </a:ext>
            </a:extLst>
          </p:cNvPr>
          <p:cNvSpPr>
            <a:spLocks noGrp="1"/>
          </p:cNvSpPr>
          <p:nvPr>
            <p:ph type="subTitle" idx="1"/>
          </p:nvPr>
        </p:nvSpPr>
        <p:spPr>
          <a:xfrm>
            <a:off x="908747" y="1474049"/>
            <a:ext cx="10397684" cy="4790825"/>
          </a:xfrm>
        </p:spPr>
        <p:txBody>
          <a:bodyPr lIns="0" tIns="0" rIns="0" bIns="0">
            <a:noAutofit/>
          </a:bodyPr>
          <a:lstStyle/>
          <a:p>
            <a:pPr algn="l"/>
            <a:r>
              <a:rPr lang="en-US" sz="3200" i="1" dirty="0">
                <a:solidFill>
                  <a:schemeClr val="bg1"/>
                </a:solidFill>
                <a:latin typeface="Arial" panose="020B0604020202020204" pitchFamily="34" charset="0"/>
                <a:cs typeface="Arial" panose="020B0604020202020204" pitchFamily="34" charset="0"/>
              </a:rPr>
              <a:t>“He wrote me off, like I was beyond help is how </a:t>
            </a:r>
            <a:br>
              <a:rPr lang="en-US" sz="3200" i="1" dirty="0">
                <a:solidFill>
                  <a:schemeClr val="bg1"/>
                </a:solidFill>
                <a:latin typeface="Arial" panose="020B0604020202020204" pitchFamily="34" charset="0"/>
                <a:cs typeface="Arial" panose="020B0604020202020204" pitchFamily="34" charset="0"/>
              </a:rPr>
            </a:br>
            <a:r>
              <a:rPr lang="en-US" sz="3200" i="1" dirty="0">
                <a:solidFill>
                  <a:schemeClr val="bg1"/>
                </a:solidFill>
                <a:latin typeface="Arial" panose="020B0604020202020204" pitchFamily="34" charset="0"/>
                <a:cs typeface="Arial" panose="020B0604020202020204" pitchFamily="34" charset="0"/>
              </a:rPr>
              <a:t>I internalized that. It definitely stuck with me when </a:t>
            </a:r>
            <a:br>
              <a:rPr lang="en-US" sz="3200" i="1" dirty="0">
                <a:solidFill>
                  <a:schemeClr val="bg1"/>
                </a:solidFill>
                <a:latin typeface="Arial" panose="020B0604020202020204" pitchFamily="34" charset="0"/>
                <a:cs typeface="Arial" panose="020B0604020202020204" pitchFamily="34" charset="0"/>
              </a:rPr>
            </a:br>
            <a:r>
              <a:rPr lang="en-US" sz="3200" i="1" dirty="0">
                <a:solidFill>
                  <a:schemeClr val="bg1"/>
                </a:solidFill>
                <a:latin typeface="Arial" panose="020B0604020202020204" pitchFamily="34" charset="0"/>
                <a:cs typeface="Arial" panose="020B0604020202020204" pitchFamily="34" charset="0"/>
              </a:rPr>
              <a:t>I was thinking about or even considering seeking help </a:t>
            </a:r>
            <a:br>
              <a:rPr lang="en-US" sz="3200" i="1" dirty="0">
                <a:solidFill>
                  <a:schemeClr val="bg1"/>
                </a:solidFill>
                <a:latin typeface="Arial" panose="020B0604020202020204" pitchFamily="34" charset="0"/>
                <a:cs typeface="Arial" panose="020B0604020202020204" pitchFamily="34" charset="0"/>
              </a:rPr>
            </a:br>
            <a:r>
              <a:rPr lang="en-US" sz="3200" i="1" dirty="0">
                <a:solidFill>
                  <a:schemeClr val="bg1"/>
                </a:solidFill>
                <a:latin typeface="Arial" panose="020B0604020202020204" pitchFamily="34" charset="0"/>
                <a:cs typeface="Arial" panose="020B0604020202020204" pitchFamily="34" charset="0"/>
              </a:rPr>
              <a:t>in the future.”</a:t>
            </a:r>
          </a:p>
          <a:p>
            <a:pPr algn="l"/>
            <a:r>
              <a:rPr lang="en-US" sz="3200" i="1" dirty="0">
                <a:solidFill>
                  <a:schemeClr val="bg1"/>
                </a:solidFill>
                <a:latin typeface="Arial" panose="020B0604020202020204" pitchFamily="34" charset="0"/>
                <a:cs typeface="Arial" panose="020B0604020202020204" pitchFamily="34" charset="0"/>
              </a:rPr>
              <a:t>“I realize stigma is something hard to overcome, but find someone you trust and love, find a peer recovery coach… those people understand, and they will help get you the resources and pathways that you’re seeking.”</a:t>
            </a:r>
          </a:p>
          <a:p>
            <a:pPr marL="342900" indent="-342900" algn="r">
              <a:buFontTx/>
              <a:buChar char="-"/>
            </a:pPr>
            <a:r>
              <a:rPr lang="en-US" sz="3200" dirty="0">
                <a:solidFill>
                  <a:srgbClr val="7FC9BD"/>
                </a:solidFill>
                <a:latin typeface="Arial" panose="020B0604020202020204" pitchFamily="34" charset="0"/>
                <a:cs typeface="Arial" panose="020B0604020202020204" pitchFamily="34" charset="0"/>
              </a:rPr>
              <a:t>Spencer </a:t>
            </a:r>
            <a:r>
              <a:rPr lang="en-US" sz="3200" dirty="0" err="1">
                <a:solidFill>
                  <a:srgbClr val="7FC9BD"/>
                </a:solidFill>
                <a:latin typeface="Arial" panose="020B0604020202020204" pitchFamily="34" charset="0"/>
                <a:cs typeface="Arial" panose="020B0604020202020204" pitchFamily="34" charset="0"/>
              </a:rPr>
              <a:t>Medcalf</a:t>
            </a:r>
            <a:endParaRPr lang="en-US" sz="3200" dirty="0">
              <a:solidFill>
                <a:srgbClr val="7FC9BD"/>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44C6A74-7509-3047-98EF-B1678BD9D639}"/>
              </a:ext>
            </a:extLst>
          </p:cNvPr>
          <p:cNvSpPr>
            <a:spLocks noGrp="1"/>
          </p:cNvSpPr>
          <p:nvPr>
            <p:ph type="ctrTitle"/>
          </p:nvPr>
        </p:nvSpPr>
        <p:spPr>
          <a:xfrm>
            <a:off x="908747" y="117783"/>
            <a:ext cx="7772400" cy="786218"/>
          </a:xfrm>
        </p:spPr>
        <p:txBody>
          <a:bodyPr lIns="0" tIns="0" rIns="0" bIns="0">
            <a:normAutofit/>
          </a:bodyPr>
          <a:lstStyle/>
          <a:p>
            <a:pPr algn="l"/>
            <a:r>
              <a:rPr lang="en-US" sz="3500" b="1" dirty="0">
                <a:solidFill>
                  <a:schemeClr val="bg1"/>
                </a:solidFill>
                <a:latin typeface="Arial" panose="020B0604020202020204" pitchFamily="34" charset="0"/>
                <a:cs typeface="Arial" panose="020B0604020202020204" pitchFamily="34" charset="0"/>
              </a:rPr>
              <a:t>Indiana Recovery Council</a:t>
            </a:r>
          </a:p>
        </p:txBody>
      </p:sp>
    </p:spTree>
    <p:extLst>
      <p:ext uri="{BB962C8B-B14F-4D97-AF65-F5344CB8AC3E}">
        <p14:creationId xmlns:p14="http://schemas.microsoft.com/office/powerpoint/2010/main" val="81325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87AE7B4-E703-894F-817D-BC1AC14D7BCC}"/>
              </a:ext>
            </a:extLst>
          </p:cNvPr>
          <p:cNvSpPr>
            <a:spLocks noGrp="1"/>
          </p:cNvSpPr>
          <p:nvPr>
            <p:ph type="subTitle" idx="1"/>
          </p:nvPr>
        </p:nvSpPr>
        <p:spPr>
          <a:xfrm>
            <a:off x="908747" y="1474049"/>
            <a:ext cx="10830172" cy="4790825"/>
          </a:xfrm>
        </p:spPr>
        <p:txBody>
          <a:bodyPr lIns="0" tIns="0" rIns="0" bIns="0">
            <a:noAutofit/>
          </a:bodyPr>
          <a:lstStyle/>
          <a:p>
            <a:pPr algn="l"/>
            <a:r>
              <a:rPr lang="en-US" sz="3200" i="1" dirty="0">
                <a:solidFill>
                  <a:schemeClr val="bg1"/>
                </a:solidFill>
                <a:latin typeface="Arial" panose="020B0604020202020204" pitchFamily="34" charset="0"/>
                <a:cs typeface="Arial" panose="020B0604020202020204" pitchFamily="34" charset="0"/>
              </a:rPr>
              <a:t>“People started to look at me differently. This is truly </a:t>
            </a:r>
            <a:br>
              <a:rPr lang="en-US" sz="3200" i="1" dirty="0">
                <a:solidFill>
                  <a:schemeClr val="bg1"/>
                </a:solidFill>
                <a:latin typeface="Arial" panose="020B0604020202020204" pitchFamily="34" charset="0"/>
                <a:cs typeface="Arial" panose="020B0604020202020204" pitchFamily="34" charset="0"/>
              </a:rPr>
            </a:br>
            <a:r>
              <a:rPr lang="en-US" sz="3200" i="1" dirty="0">
                <a:solidFill>
                  <a:schemeClr val="bg1"/>
                </a:solidFill>
                <a:latin typeface="Arial" panose="020B0604020202020204" pitchFamily="34" charset="0"/>
                <a:cs typeface="Arial" panose="020B0604020202020204" pitchFamily="34" charset="0"/>
              </a:rPr>
              <a:t>a disease. Treat it like a disease, that I’m in recovery. </a:t>
            </a:r>
            <a:br>
              <a:rPr lang="en-US" sz="3200" i="1" dirty="0">
                <a:solidFill>
                  <a:schemeClr val="bg1"/>
                </a:solidFill>
                <a:latin typeface="Arial" panose="020B0604020202020204" pitchFamily="34" charset="0"/>
                <a:cs typeface="Arial" panose="020B0604020202020204" pitchFamily="34" charset="0"/>
              </a:rPr>
            </a:br>
            <a:r>
              <a:rPr lang="en-US" sz="3200" i="1" dirty="0">
                <a:solidFill>
                  <a:schemeClr val="bg1"/>
                </a:solidFill>
                <a:latin typeface="Arial" panose="020B0604020202020204" pitchFamily="34" charset="0"/>
                <a:cs typeface="Arial" panose="020B0604020202020204" pitchFamily="34" charset="0"/>
              </a:rPr>
              <a:t>You wouldn’t be afraid of me if I was in remission from cancer. Why are you afraid of me because I’m a </a:t>
            </a:r>
            <a:br>
              <a:rPr lang="en-US" sz="3200" i="1" dirty="0">
                <a:solidFill>
                  <a:schemeClr val="bg1"/>
                </a:solidFill>
                <a:latin typeface="Arial" panose="020B0604020202020204" pitchFamily="34" charset="0"/>
                <a:cs typeface="Arial" panose="020B0604020202020204" pitchFamily="34" charset="0"/>
              </a:rPr>
            </a:br>
            <a:r>
              <a:rPr lang="en-US" sz="3200" i="1" dirty="0">
                <a:solidFill>
                  <a:schemeClr val="bg1"/>
                </a:solidFill>
                <a:latin typeface="Arial" panose="020B0604020202020204" pitchFamily="34" charset="0"/>
                <a:cs typeface="Arial" panose="020B0604020202020204" pitchFamily="34" charset="0"/>
              </a:rPr>
              <a:t>recovering addict?” </a:t>
            </a:r>
          </a:p>
          <a:p>
            <a:pPr algn="l"/>
            <a:r>
              <a:rPr lang="en-US" sz="3200" i="1" dirty="0">
                <a:solidFill>
                  <a:schemeClr val="bg1"/>
                </a:solidFill>
                <a:latin typeface="Arial" panose="020B0604020202020204" pitchFamily="34" charset="0"/>
                <a:cs typeface="Arial" panose="020B0604020202020204" pitchFamily="34" charset="0"/>
              </a:rPr>
              <a:t>“One of the things I try to do to help myself and the people that come to my workshops is how to empower themselves so we’re not as affected by what you think about me.” </a:t>
            </a:r>
          </a:p>
          <a:p>
            <a:pPr algn="r"/>
            <a:r>
              <a:rPr lang="en-US" sz="3200" dirty="0">
                <a:solidFill>
                  <a:srgbClr val="7FC9BD"/>
                </a:solidFill>
                <a:latin typeface="Arial" panose="020B0604020202020204" pitchFamily="34" charset="0"/>
                <a:cs typeface="Arial" panose="020B0604020202020204" pitchFamily="34" charset="0"/>
              </a:rPr>
              <a:t>- </a:t>
            </a:r>
            <a:r>
              <a:rPr lang="en-US" sz="3200" dirty="0" err="1">
                <a:solidFill>
                  <a:srgbClr val="7FC9BD"/>
                </a:solidFill>
                <a:latin typeface="Arial" panose="020B0604020202020204" pitchFamily="34" charset="0"/>
                <a:cs typeface="Arial" panose="020B0604020202020204" pitchFamily="34" charset="0"/>
              </a:rPr>
              <a:t>DaVinci</a:t>
            </a:r>
            <a:r>
              <a:rPr lang="en-US" sz="3200" dirty="0">
                <a:solidFill>
                  <a:srgbClr val="7FC9BD"/>
                </a:solidFill>
                <a:latin typeface="Arial" panose="020B0604020202020204" pitchFamily="34" charset="0"/>
                <a:cs typeface="Arial" panose="020B0604020202020204" pitchFamily="34" charset="0"/>
              </a:rPr>
              <a:t> Richardson</a:t>
            </a:r>
          </a:p>
          <a:p>
            <a:pPr marL="342900" indent="-342900" algn="l">
              <a:buFontTx/>
              <a:buChar char="-"/>
            </a:pPr>
            <a:endParaRPr lang="en-US" sz="32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1557218-0333-D145-8714-47BA0EDB20C2}"/>
              </a:ext>
            </a:extLst>
          </p:cNvPr>
          <p:cNvSpPr txBox="1">
            <a:spLocks/>
          </p:cNvSpPr>
          <p:nvPr/>
        </p:nvSpPr>
        <p:spPr>
          <a:xfrm>
            <a:off x="908747" y="117783"/>
            <a:ext cx="7772400" cy="786218"/>
          </a:xfrm>
          <a:prstGeom prst="rect">
            <a:avLst/>
          </a:prstGeom>
        </p:spPr>
        <p:txBody>
          <a:bodyPr vert="horz"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b="1">
                <a:solidFill>
                  <a:schemeClr val="bg1"/>
                </a:solidFill>
                <a:latin typeface="Arial" panose="020B0604020202020204" pitchFamily="34" charset="0"/>
                <a:cs typeface="Arial" panose="020B0604020202020204" pitchFamily="34" charset="0"/>
              </a:rPr>
              <a:t>Indiana Recovery Council</a:t>
            </a:r>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11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87AE7B4-E703-894F-817D-BC1AC14D7BCC}"/>
              </a:ext>
            </a:extLst>
          </p:cNvPr>
          <p:cNvSpPr>
            <a:spLocks noGrp="1"/>
          </p:cNvSpPr>
          <p:nvPr>
            <p:ph type="subTitle" idx="1"/>
          </p:nvPr>
        </p:nvSpPr>
        <p:spPr>
          <a:xfrm>
            <a:off x="908747" y="1523478"/>
            <a:ext cx="10397684" cy="4384370"/>
          </a:xfrm>
        </p:spPr>
        <p:txBody>
          <a:bodyPr lIns="0" tIns="0" rIns="0" bIns="0">
            <a:noAutofit/>
          </a:bodyPr>
          <a:lstStyle/>
          <a:p>
            <a:pPr algn="l"/>
            <a:r>
              <a:rPr lang="en-US" sz="2500" b="1" dirty="0">
                <a:solidFill>
                  <a:srgbClr val="7FC8BC"/>
                </a:solidFill>
                <a:latin typeface="Arial" panose="020B0604020202020204" pitchFamily="34" charset="0"/>
                <a:cs typeface="Arial" panose="020B0604020202020204" pitchFamily="34" charset="0"/>
              </a:rPr>
              <a:t>Stigma-Reduction Campaign Marketing Objectives</a:t>
            </a:r>
          </a:p>
          <a:p>
            <a:pPr algn="l"/>
            <a:r>
              <a:rPr lang="en-US" sz="2500" dirty="0">
                <a:solidFill>
                  <a:schemeClr val="bg1"/>
                </a:solidFill>
                <a:latin typeface="Arial" panose="020B0604020202020204" pitchFamily="34" charset="0"/>
                <a:cs typeface="Arial" panose="020B0604020202020204" pitchFamily="34" charset="0"/>
              </a:rPr>
              <a:t>• Drive education and understanding around effects </a:t>
            </a:r>
            <a:br>
              <a:rPr lang="en-US" sz="2500" dirty="0">
                <a:solidFill>
                  <a:schemeClr val="bg1"/>
                </a:solidFill>
                <a:latin typeface="Arial" panose="020B0604020202020204" pitchFamily="34" charset="0"/>
                <a:cs typeface="Arial" panose="020B0604020202020204" pitchFamily="34" charset="0"/>
              </a:rPr>
            </a:br>
            <a:r>
              <a:rPr lang="en-US" sz="2500" dirty="0">
                <a:solidFill>
                  <a:schemeClr val="bg1"/>
                </a:solidFill>
                <a:latin typeface="Arial" panose="020B0604020202020204" pitchFamily="34" charset="0"/>
                <a:cs typeface="Arial" panose="020B0604020202020204" pitchFamily="34" charset="0"/>
              </a:rPr>
              <a:t>  of stigmatizing behavior. </a:t>
            </a:r>
          </a:p>
          <a:p>
            <a:pPr algn="l"/>
            <a:r>
              <a:rPr lang="en-US" sz="2500" dirty="0">
                <a:solidFill>
                  <a:schemeClr val="bg1"/>
                </a:solidFill>
                <a:latin typeface="Arial" panose="020B0604020202020204" pitchFamily="34" charset="0"/>
                <a:cs typeface="Arial" panose="020B0604020202020204" pitchFamily="34" charset="0"/>
              </a:rPr>
              <a:t>• Provide marketing resources to statewide mental health providers.  </a:t>
            </a:r>
          </a:p>
          <a:p>
            <a:pPr algn="l"/>
            <a:r>
              <a:rPr lang="en-US" sz="2500" b="1" dirty="0">
                <a:solidFill>
                  <a:srgbClr val="7FC8BC"/>
                </a:solidFill>
                <a:latin typeface="Arial" panose="020B0604020202020204" pitchFamily="34" charset="0"/>
                <a:cs typeface="Arial" panose="020B0604020202020204" pitchFamily="34" charset="0"/>
              </a:rPr>
              <a:t>Stigma-Reduction Campaign Communication Objective</a:t>
            </a:r>
          </a:p>
          <a:p>
            <a:pPr algn="l"/>
            <a:r>
              <a:rPr lang="en-US" sz="2500" dirty="0">
                <a:solidFill>
                  <a:schemeClr val="bg1"/>
                </a:solidFill>
                <a:latin typeface="Arial" panose="020B0604020202020204" pitchFamily="34" charset="0"/>
                <a:cs typeface="Arial" panose="020B0604020202020204" pitchFamily="34" charset="0"/>
              </a:rPr>
              <a:t>• Compel the public to engage with </a:t>
            </a:r>
            <a:r>
              <a:rPr lang="en-US" sz="2500" dirty="0" err="1">
                <a:solidFill>
                  <a:schemeClr val="bg1"/>
                </a:solidFill>
                <a:latin typeface="Arial" panose="020B0604020202020204" pitchFamily="34" charset="0"/>
                <a:cs typeface="Arial" panose="020B0604020202020204" pitchFamily="34" charset="0"/>
              </a:rPr>
              <a:t>StigmaNeverHelps.com</a:t>
            </a:r>
            <a:r>
              <a:rPr lang="en-US" sz="2500" dirty="0">
                <a:solidFill>
                  <a:schemeClr val="bg1"/>
                </a:solidFill>
                <a:latin typeface="Arial" panose="020B0604020202020204" pitchFamily="34" charset="0"/>
                <a:cs typeface="Arial" panose="020B0604020202020204" pitchFamily="34" charset="0"/>
              </a:rPr>
              <a:t> about stigma </a:t>
            </a:r>
            <a:br>
              <a:rPr lang="en-US" sz="2500" dirty="0">
                <a:solidFill>
                  <a:schemeClr val="bg1"/>
                </a:solidFill>
                <a:latin typeface="Arial" panose="020B0604020202020204" pitchFamily="34" charset="0"/>
                <a:cs typeface="Arial" panose="020B0604020202020204" pitchFamily="34" charset="0"/>
              </a:rPr>
            </a:br>
            <a:r>
              <a:rPr lang="en-US" sz="2500" dirty="0">
                <a:solidFill>
                  <a:schemeClr val="bg1"/>
                </a:solidFill>
                <a:latin typeface="Arial" panose="020B0604020202020204" pitchFamily="34" charset="0"/>
                <a:cs typeface="Arial" panose="020B0604020202020204" pitchFamily="34" charset="0"/>
              </a:rPr>
              <a:t>  and its effects on those struggling with mental health issues.</a:t>
            </a:r>
          </a:p>
          <a:p>
            <a:pPr algn="l"/>
            <a:r>
              <a:rPr lang="en-US" sz="2500" dirty="0">
                <a:solidFill>
                  <a:schemeClr val="bg1"/>
                </a:solidFill>
                <a:latin typeface="Arial" panose="020B0604020202020204" pitchFamily="34" charset="0"/>
                <a:cs typeface="Arial" panose="020B0604020202020204" pitchFamily="34" charset="0"/>
              </a:rPr>
              <a:t>• Lessen use of stigmatic verbiage and phrases, especially when related </a:t>
            </a:r>
            <a:br>
              <a:rPr lang="en-US" sz="2500" dirty="0">
                <a:solidFill>
                  <a:schemeClr val="bg1"/>
                </a:solidFill>
                <a:latin typeface="Arial" panose="020B0604020202020204" pitchFamily="34" charset="0"/>
                <a:cs typeface="Arial" panose="020B0604020202020204" pitchFamily="34" charset="0"/>
              </a:rPr>
            </a:br>
            <a:r>
              <a:rPr lang="en-US" sz="2500" dirty="0">
                <a:solidFill>
                  <a:schemeClr val="bg1"/>
                </a:solidFill>
                <a:latin typeface="Arial" panose="020B0604020202020204" pitchFamily="34" charset="0"/>
                <a:cs typeface="Arial" panose="020B0604020202020204" pitchFamily="34" charset="0"/>
              </a:rPr>
              <a:t>  to those seeking or in need of help. </a:t>
            </a:r>
          </a:p>
          <a:p>
            <a:pPr algn="l"/>
            <a:endParaRPr lang="en-US" sz="2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1B0A5CA-B700-9D46-92C8-334CF62BB5D7}"/>
              </a:ext>
            </a:extLst>
          </p:cNvPr>
          <p:cNvSpPr>
            <a:spLocks noGrp="1"/>
          </p:cNvSpPr>
          <p:nvPr>
            <p:ph type="ctrTitle"/>
          </p:nvPr>
        </p:nvSpPr>
        <p:spPr>
          <a:xfrm>
            <a:off x="908747" y="117783"/>
            <a:ext cx="7772400" cy="786218"/>
          </a:xfrm>
        </p:spPr>
        <p:txBody>
          <a:bodyPr lIns="0" tIns="0" rIns="0" bIns="0">
            <a:normAutofit/>
          </a:bodyPr>
          <a:lstStyle/>
          <a:p>
            <a:pPr algn="l"/>
            <a:r>
              <a:rPr lang="en-US" sz="3500" b="1" dirty="0">
                <a:solidFill>
                  <a:schemeClr val="bg1"/>
                </a:solidFill>
                <a:latin typeface="Arial" panose="020B0604020202020204" pitchFamily="34" charset="0"/>
                <a:cs typeface="Arial" panose="020B0604020202020204" pitchFamily="34" charset="0"/>
              </a:rPr>
              <a:t>Indiana Recovery Council</a:t>
            </a:r>
          </a:p>
        </p:txBody>
      </p:sp>
    </p:spTree>
    <p:extLst>
      <p:ext uri="{BB962C8B-B14F-4D97-AF65-F5344CB8AC3E}">
        <p14:creationId xmlns:p14="http://schemas.microsoft.com/office/powerpoint/2010/main" val="196260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87AE7B4-E703-894F-817D-BC1AC14D7BCC}"/>
              </a:ext>
            </a:extLst>
          </p:cNvPr>
          <p:cNvSpPr>
            <a:spLocks noGrp="1"/>
          </p:cNvSpPr>
          <p:nvPr>
            <p:ph type="subTitle" idx="1"/>
          </p:nvPr>
        </p:nvSpPr>
        <p:spPr>
          <a:xfrm>
            <a:off x="908747" y="1523478"/>
            <a:ext cx="10397684" cy="4384370"/>
          </a:xfrm>
        </p:spPr>
        <p:txBody>
          <a:bodyPr lIns="0" tIns="0" rIns="0" bIns="0">
            <a:noAutofit/>
          </a:bodyPr>
          <a:lstStyle/>
          <a:p>
            <a:pPr algn="l"/>
            <a:r>
              <a:rPr lang="en-US" sz="2500" dirty="0">
                <a:solidFill>
                  <a:schemeClr val="bg1"/>
                </a:solidFill>
                <a:latin typeface="Arial" panose="020B0604020202020204" pitchFamily="34" charset="0"/>
                <a:cs typeface="Arial" panose="020B0604020202020204" pitchFamily="34" charset="0"/>
              </a:rPr>
              <a:t>Individuals can visit </a:t>
            </a:r>
            <a:r>
              <a:rPr lang="en-US" sz="2500" dirty="0" err="1">
                <a:solidFill>
                  <a:schemeClr val="bg1"/>
                </a:solidFill>
                <a:latin typeface="Arial" panose="020B0604020202020204" pitchFamily="34" charset="0"/>
                <a:cs typeface="Arial" panose="020B0604020202020204" pitchFamily="34" charset="0"/>
              </a:rPr>
              <a:t>StigmaNeverHelps.com</a:t>
            </a:r>
            <a:r>
              <a:rPr lang="en-US" sz="2500" dirty="0">
                <a:solidFill>
                  <a:schemeClr val="bg1"/>
                </a:solidFill>
                <a:latin typeface="Arial" panose="020B0604020202020204" pitchFamily="34" charset="0"/>
                <a:cs typeface="Arial" panose="020B0604020202020204" pitchFamily="34" charset="0"/>
              </a:rPr>
              <a:t>/Resources to download </a:t>
            </a:r>
            <a:br>
              <a:rPr lang="en-US" sz="2500" dirty="0">
                <a:solidFill>
                  <a:schemeClr val="bg1"/>
                </a:solidFill>
                <a:latin typeface="Arial" panose="020B0604020202020204" pitchFamily="34" charset="0"/>
                <a:cs typeface="Arial" panose="020B0604020202020204" pitchFamily="34" charset="0"/>
              </a:rPr>
            </a:br>
            <a:r>
              <a:rPr lang="en-US" sz="2500" dirty="0">
                <a:solidFill>
                  <a:schemeClr val="bg1"/>
                </a:solidFill>
                <a:latin typeface="Arial" panose="020B0604020202020204" pitchFamily="34" charset="0"/>
                <a:cs typeface="Arial" panose="020B0604020202020204" pitchFamily="34" charset="0"/>
              </a:rPr>
              <a:t>the marketing kit assets.</a:t>
            </a:r>
          </a:p>
          <a:p>
            <a:pPr algn="l"/>
            <a:r>
              <a:rPr lang="en-US" sz="2500" b="1" dirty="0">
                <a:solidFill>
                  <a:srgbClr val="7FC9BD"/>
                </a:solidFill>
                <a:latin typeface="Arial" panose="020B0604020202020204" pitchFamily="34" charset="0"/>
                <a:cs typeface="Arial" panose="020B0604020202020204" pitchFamily="34" charset="0"/>
              </a:rPr>
              <a:t>The kit includes:</a:t>
            </a:r>
          </a:p>
          <a:p>
            <a:pPr algn="l"/>
            <a:r>
              <a:rPr lang="en-US" sz="2500" dirty="0">
                <a:solidFill>
                  <a:schemeClr val="bg1"/>
                </a:solidFill>
                <a:latin typeface="Arial" panose="020B0604020202020204" pitchFamily="34" charset="0"/>
                <a:cs typeface="Arial" panose="020B0604020202020204" pitchFamily="34" charset="0"/>
              </a:rPr>
              <a:t>• Stigma Never Helps Campaign Teaser Videos</a:t>
            </a:r>
          </a:p>
          <a:p>
            <a:pPr algn="l"/>
            <a:r>
              <a:rPr lang="en-US" sz="2500" dirty="0">
                <a:solidFill>
                  <a:schemeClr val="bg1"/>
                </a:solidFill>
                <a:latin typeface="Arial" panose="020B0604020202020204" pitchFamily="34" charset="0"/>
                <a:cs typeface="Arial" panose="020B0604020202020204" pitchFamily="34" charset="0"/>
              </a:rPr>
              <a:t>• Authentic Stigma Story Testimonials</a:t>
            </a:r>
          </a:p>
          <a:p>
            <a:pPr algn="l"/>
            <a:r>
              <a:rPr lang="en-US" sz="2500" dirty="0">
                <a:solidFill>
                  <a:schemeClr val="bg1"/>
                </a:solidFill>
                <a:latin typeface="Arial" panose="020B0604020202020204" pitchFamily="34" charset="0"/>
                <a:cs typeface="Arial" panose="020B0604020202020204" pitchFamily="34" charset="0"/>
              </a:rPr>
              <a:t>• PowerPoint Templates</a:t>
            </a:r>
          </a:p>
          <a:p>
            <a:pPr algn="l"/>
            <a:r>
              <a:rPr lang="en-US" sz="2500" dirty="0">
                <a:solidFill>
                  <a:schemeClr val="bg1"/>
                </a:solidFill>
                <a:latin typeface="Arial" panose="020B0604020202020204" pitchFamily="34" charset="0"/>
                <a:cs typeface="Arial" panose="020B0604020202020204" pitchFamily="34" charset="0"/>
              </a:rPr>
              <a:t>• Stigma Never Helps Fact Sheet</a:t>
            </a:r>
          </a:p>
          <a:p>
            <a:pPr algn="l"/>
            <a:r>
              <a:rPr lang="en-US" sz="2500" dirty="0">
                <a:solidFill>
                  <a:schemeClr val="bg1"/>
                </a:solidFill>
                <a:latin typeface="Arial" panose="020B0604020202020204" pitchFamily="34" charset="0"/>
                <a:cs typeface="Arial" panose="020B0604020202020204" pitchFamily="34" charset="0"/>
              </a:rPr>
              <a:t>• Stigma Never Helps T-shirt Template</a:t>
            </a:r>
          </a:p>
          <a:p>
            <a:pPr algn="l"/>
            <a:r>
              <a:rPr lang="en-US" sz="2500" dirty="0">
                <a:solidFill>
                  <a:schemeClr val="bg1"/>
                </a:solidFill>
                <a:latin typeface="Arial" panose="020B0604020202020204" pitchFamily="34" charset="0"/>
                <a:cs typeface="Arial" panose="020B0604020202020204" pitchFamily="34" charset="0"/>
              </a:rPr>
              <a:t>• Social Media Posts</a:t>
            </a:r>
          </a:p>
          <a:p>
            <a:pPr algn="l"/>
            <a:r>
              <a:rPr lang="en-US" sz="2500" dirty="0">
                <a:solidFill>
                  <a:schemeClr val="bg1"/>
                </a:solidFill>
                <a:latin typeface="Arial" panose="020B0604020202020204" pitchFamily="34" charset="0"/>
                <a:cs typeface="Arial" panose="020B0604020202020204" pitchFamily="34" charset="0"/>
              </a:rPr>
              <a:t>• Digital Ad Assets</a:t>
            </a:r>
          </a:p>
          <a:p>
            <a:pPr algn="l"/>
            <a:endParaRPr lang="en-US" sz="2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6D3FEB1-4B0D-A440-94AF-C43958B06F44}"/>
              </a:ext>
            </a:extLst>
          </p:cNvPr>
          <p:cNvSpPr>
            <a:spLocks noGrp="1"/>
          </p:cNvSpPr>
          <p:nvPr>
            <p:ph type="ctrTitle"/>
          </p:nvPr>
        </p:nvSpPr>
        <p:spPr>
          <a:xfrm>
            <a:off x="908747" y="117783"/>
            <a:ext cx="9557426" cy="786218"/>
          </a:xfrm>
        </p:spPr>
        <p:txBody>
          <a:bodyPr lIns="0" tIns="0" rIns="0" bIns="0">
            <a:normAutofit/>
          </a:bodyPr>
          <a:lstStyle/>
          <a:p>
            <a:pPr algn="l"/>
            <a:r>
              <a:rPr lang="en-US" sz="3500" b="1" dirty="0">
                <a:solidFill>
                  <a:schemeClr val="bg1"/>
                </a:solidFill>
                <a:latin typeface="Arial" panose="020B0604020202020204" pitchFamily="34" charset="0"/>
                <a:cs typeface="Arial" panose="020B0604020202020204" pitchFamily="34" charset="0"/>
              </a:rPr>
              <a:t>Indiana Recovery Council Marketing Kit</a:t>
            </a:r>
          </a:p>
        </p:txBody>
      </p:sp>
    </p:spTree>
    <p:extLst>
      <p:ext uri="{BB962C8B-B14F-4D97-AF65-F5344CB8AC3E}">
        <p14:creationId xmlns:p14="http://schemas.microsoft.com/office/powerpoint/2010/main" val="319898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D82D71C-006F-8D4B-9E27-28DA86583C68}"/>
              </a:ext>
            </a:extLst>
          </p:cNvPr>
          <p:cNvSpPr>
            <a:spLocks noGrp="1"/>
          </p:cNvSpPr>
          <p:nvPr>
            <p:ph type="subTitle" idx="1"/>
          </p:nvPr>
        </p:nvSpPr>
        <p:spPr>
          <a:xfrm>
            <a:off x="1111727" y="3195262"/>
            <a:ext cx="6727455" cy="3920241"/>
          </a:xfrm>
        </p:spPr>
        <p:txBody>
          <a:bodyPr lIns="0" tIns="0" rIns="0" bIns="0">
            <a:noAutofit/>
          </a:bodyPr>
          <a:lstStyle/>
          <a:p>
            <a:pPr algn="l">
              <a:lnSpc>
                <a:spcPts val="2300"/>
              </a:lnSpc>
            </a:pPr>
            <a:r>
              <a:rPr lang="en-US" sz="2200" dirty="0">
                <a:solidFill>
                  <a:schemeClr val="bg1"/>
                </a:solidFill>
              </a:rPr>
              <a:t>When someone is in need of help when dealing with </a:t>
            </a:r>
            <a:br>
              <a:rPr lang="en-US" sz="2200" dirty="0">
                <a:solidFill>
                  <a:schemeClr val="bg1"/>
                </a:solidFill>
              </a:rPr>
            </a:br>
            <a:r>
              <a:rPr lang="en-US" sz="2200" dirty="0">
                <a:solidFill>
                  <a:schemeClr val="bg1"/>
                </a:solidFill>
              </a:rPr>
              <a:t>a disease like mental illness or substance-use disorder, </a:t>
            </a:r>
            <a:br>
              <a:rPr lang="en-US" sz="2200" dirty="0">
                <a:solidFill>
                  <a:schemeClr val="bg1"/>
                </a:solidFill>
              </a:rPr>
            </a:br>
            <a:r>
              <a:rPr lang="en-US" sz="2200" dirty="0">
                <a:solidFill>
                  <a:schemeClr val="bg1"/>
                </a:solidFill>
              </a:rPr>
              <a:t>it’s difficult to make that first step. Stigma creates an additional barrier that needs to be removed. </a:t>
            </a:r>
          </a:p>
          <a:p>
            <a:pPr algn="l">
              <a:lnSpc>
                <a:spcPts val="2300"/>
              </a:lnSpc>
            </a:pPr>
            <a:r>
              <a:rPr lang="en-US" sz="2200" dirty="0">
                <a:solidFill>
                  <a:schemeClr val="bg1"/>
                </a:solidFill>
              </a:rPr>
              <a:t>The “Stigma Never Helps” video teasers will showcase </a:t>
            </a:r>
            <a:br>
              <a:rPr lang="en-US" sz="2200" dirty="0">
                <a:solidFill>
                  <a:schemeClr val="bg1"/>
                </a:solidFill>
              </a:rPr>
            </a:br>
            <a:r>
              <a:rPr lang="en-US" sz="2200" dirty="0">
                <a:solidFill>
                  <a:schemeClr val="bg1"/>
                </a:solidFill>
              </a:rPr>
              <a:t>how stigma impedes the recovery process and can </a:t>
            </a:r>
            <a:br>
              <a:rPr lang="en-US" sz="2200" dirty="0">
                <a:solidFill>
                  <a:schemeClr val="bg1"/>
                </a:solidFill>
              </a:rPr>
            </a:br>
            <a:r>
              <a:rPr lang="en-US" sz="2200" dirty="0">
                <a:solidFill>
                  <a:schemeClr val="bg1"/>
                </a:solidFill>
              </a:rPr>
              <a:t>deter individuals from seeking help. The videos will drive our audience to the website where they can learn more about stigma’s impact. </a:t>
            </a:r>
          </a:p>
          <a:p>
            <a:pPr algn="l">
              <a:lnSpc>
                <a:spcPts val="2300"/>
              </a:lnSpc>
            </a:pPr>
            <a:r>
              <a:rPr lang="en-US" sz="2200" dirty="0">
                <a:solidFill>
                  <a:schemeClr val="bg1"/>
                </a:solidFill>
              </a:rPr>
              <a:t>We believe understanding is the first step in ending stigma. </a:t>
            </a:r>
          </a:p>
        </p:txBody>
      </p:sp>
      <p:pic>
        <p:nvPicPr>
          <p:cNvPr id="8" name="Picture 7">
            <a:hlinkClick r:id="rId4"/>
            <a:extLst>
              <a:ext uri="{FF2B5EF4-FFF2-40B4-BE49-F238E27FC236}">
                <a16:creationId xmlns:a16="http://schemas.microsoft.com/office/drawing/2014/main" id="{06CDA539-6FB3-D04F-B1A9-0C56F381D9A4}"/>
              </a:ext>
            </a:extLst>
          </p:cNvPr>
          <p:cNvPicPr>
            <a:picLocks noChangeAspect="1"/>
          </p:cNvPicPr>
          <p:nvPr/>
        </p:nvPicPr>
        <p:blipFill>
          <a:blip r:embed="rId5"/>
          <a:stretch>
            <a:fillRect/>
          </a:stretch>
        </p:blipFill>
        <p:spPr>
          <a:xfrm>
            <a:off x="8015694" y="822130"/>
            <a:ext cx="2461845" cy="1333499"/>
          </a:xfrm>
          <a:prstGeom prst="rect">
            <a:avLst/>
          </a:prstGeom>
        </p:spPr>
      </p:pic>
      <p:pic>
        <p:nvPicPr>
          <p:cNvPr id="12" name="Picture 11">
            <a:hlinkClick r:id="rId6"/>
            <a:extLst>
              <a:ext uri="{FF2B5EF4-FFF2-40B4-BE49-F238E27FC236}">
                <a16:creationId xmlns:a16="http://schemas.microsoft.com/office/drawing/2014/main" id="{6F320F57-4CCA-E445-BA69-37CB60ACFFCA}"/>
              </a:ext>
            </a:extLst>
          </p:cNvPr>
          <p:cNvPicPr>
            <a:picLocks noChangeAspect="1"/>
          </p:cNvPicPr>
          <p:nvPr/>
        </p:nvPicPr>
        <p:blipFill>
          <a:blip r:embed="rId7"/>
          <a:stretch>
            <a:fillRect/>
          </a:stretch>
        </p:blipFill>
        <p:spPr>
          <a:xfrm>
            <a:off x="8015694" y="2460969"/>
            <a:ext cx="2462784" cy="1334008"/>
          </a:xfrm>
          <a:prstGeom prst="rect">
            <a:avLst/>
          </a:prstGeom>
        </p:spPr>
      </p:pic>
      <p:pic>
        <p:nvPicPr>
          <p:cNvPr id="14" name="Picture 13">
            <a:hlinkClick r:id="rId8"/>
            <a:extLst>
              <a:ext uri="{FF2B5EF4-FFF2-40B4-BE49-F238E27FC236}">
                <a16:creationId xmlns:a16="http://schemas.microsoft.com/office/drawing/2014/main" id="{52FEF1DE-4666-5B4E-AA1E-C1A482959C45}"/>
              </a:ext>
            </a:extLst>
          </p:cNvPr>
          <p:cNvPicPr>
            <a:picLocks noChangeAspect="1"/>
          </p:cNvPicPr>
          <p:nvPr/>
        </p:nvPicPr>
        <p:blipFill>
          <a:blip r:embed="rId9"/>
          <a:stretch>
            <a:fillRect/>
          </a:stretch>
        </p:blipFill>
        <p:spPr>
          <a:xfrm>
            <a:off x="8015694" y="4100317"/>
            <a:ext cx="2462784" cy="1334008"/>
          </a:xfrm>
          <a:prstGeom prst="rect">
            <a:avLst/>
          </a:prstGeom>
        </p:spPr>
      </p:pic>
    </p:spTree>
    <p:extLst>
      <p:ext uri="{BB962C8B-B14F-4D97-AF65-F5344CB8AC3E}">
        <p14:creationId xmlns:p14="http://schemas.microsoft.com/office/powerpoint/2010/main" val="207939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634CC29-85E1-954E-9A4A-4219DDE71310}"/>
              </a:ext>
            </a:extLst>
          </p:cNvPr>
          <p:cNvSpPr>
            <a:spLocks noGrp="1"/>
          </p:cNvSpPr>
          <p:nvPr>
            <p:ph type="subTitle" idx="1"/>
          </p:nvPr>
        </p:nvSpPr>
        <p:spPr>
          <a:xfrm>
            <a:off x="908747" y="2464722"/>
            <a:ext cx="10878316" cy="1706135"/>
          </a:xfrm>
        </p:spPr>
        <p:txBody>
          <a:bodyPr lIns="0" tIns="0" rIns="0" bIns="0">
            <a:noAutofit/>
          </a:bodyPr>
          <a:lstStyle/>
          <a:p>
            <a:pPr algn="l">
              <a:lnSpc>
                <a:spcPts val="2300"/>
              </a:lnSpc>
            </a:pPr>
            <a:r>
              <a:rPr lang="en-US" sz="2000" dirty="0">
                <a:solidFill>
                  <a:schemeClr val="bg1"/>
                </a:solidFill>
              </a:rPr>
              <a:t>A series of testimonial videos further drives home the pressure that stigma can put on those in need of help. These videos, along with the teaser concept, can be used to illustrate how stigma creates a ripple effect and barrier for those seeking treatment. </a:t>
            </a:r>
          </a:p>
        </p:txBody>
      </p:sp>
      <p:pic>
        <p:nvPicPr>
          <p:cNvPr id="3" name="Picture 2">
            <a:hlinkClick r:id="rId3"/>
            <a:extLst>
              <a:ext uri="{FF2B5EF4-FFF2-40B4-BE49-F238E27FC236}">
                <a16:creationId xmlns:a16="http://schemas.microsoft.com/office/drawing/2014/main" id="{4A8E012B-B71C-3F4A-9EA4-0A4F9A948B88}"/>
              </a:ext>
            </a:extLst>
          </p:cNvPr>
          <p:cNvPicPr>
            <a:picLocks noChangeAspect="1"/>
          </p:cNvPicPr>
          <p:nvPr/>
        </p:nvPicPr>
        <p:blipFill>
          <a:blip r:embed="rId4"/>
          <a:stretch>
            <a:fillRect/>
          </a:stretch>
        </p:blipFill>
        <p:spPr>
          <a:xfrm>
            <a:off x="1155882" y="4008526"/>
            <a:ext cx="2875593" cy="1557613"/>
          </a:xfrm>
          <a:prstGeom prst="rect">
            <a:avLst/>
          </a:prstGeom>
        </p:spPr>
      </p:pic>
      <p:pic>
        <p:nvPicPr>
          <p:cNvPr id="10" name="Picture 9">
            <a:hlinkClick r:id="rId5"/>
            <a:extLst>
              <a:ext uri="{FF2B5EF4-FFF2-40B4-BE49-F238E27FC236}">
                <a16:creationId xmlns:a16="http://schemas.microsoft.com/office/drawing/2014/main" id="{E7F801AA-98F1-E24D-AEF0-962DD3C4938B}"/>
              </a:ext>
            </a:extLst>
          </p:cNvPr>
          <p:cNvPicPr>
            <a:picLocks noChangeAspect="1"/>
          </p:cNvPicPr>
          <p:nvPr/>
        </p:nvPicPr>
        <p:blipFill>
          <a:blip r:embed="rId6"/>
          <a:stretch>
            <a:fillRect/>
          </a:stretch>
        </p:blipFill>
        <p:spPr>
          <a:xfrm>
            <a:off x="4591604" y="4007595"/>
            <a:ext cx="2877312" cy="1558544"/>
          </a:xfrm>
          <a:prstGeom prst="rect">
            <a:avLst/>
          </a:prstGeom>
        </p:spPr>
      </p:pic>
      <p:pic>
        <p:nvPicPr>
          <p:cNvPr id="13" name="Picture 12">
            <a:hlinkClick r:id="rId7"/>
            <a:extLst>
              <a:ext uri="{FF2B5EF4-FFF2-40B4-BE49-F238E27FC236}">
                <a16:creationId xmlns:a16="http://schemas.microsoft.com/office/drawing/2014/main" id="{46FD5A3E-B201-4844-86B2-388881422E90}"/>
              </a:ext>
            </a:extLst>
          </p:cNvPr>
          <p:cNvPicPr>
            <a:picLocks noChangeAspect="1"/>
          </p:cNvPicPr>
          <p:nvPr/>
        </p:nvPicPr>
        <p:blipFill>
          <a:blip r:embed="rId8"/>
          <a:stretch>
            <a:fillRect/>
          </a:stretch>
        </p:blipFill>
        <p:spPr>
          <a:xfrm>
            <a:off x="8029045" y="4000991"/>
            <a:ext cx="2889504" cy="1565148"/>
          </a:xfrm>
          <a:prstGeom prst="rect">
            <a:avLst/>
          </a:prstGeom>
        </p:spPr>
      </p:pic>
    </p:spTree>
    <p:extLst>
      <p:ext uri="{BB962C8B-B14F-4D97-AF65-F5344CB8AC3E}">
        <p14:creationId xmlns:p14="http://schemas.microsoft.com/office/powerpoint/2010/main" val="343413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F752789-15FA-5846-AA22-CEC1D00F0CC0}"/>
              </a:ext>
            </a:extLst>
          </p:cNvPr>
          <p:cNvSpPr>
            <a:spLocks noGrp="1"/>
          </p:cNvSpPr>
          <p:nvPr>
            <p:ph type="subTitle" idx="1"/>
          </p:nvPr>
        </p:nvSpPr>
        <p:spPr>
          <a:xfrm>
            <a:off x="908747" y="1771819"/>
            <a:ext cx="10694248" cy="4384370"/>
          </a:xfrm>
        </p:spPr>
        <p:txBody>
          <a:bodyPr lIns="0" tIns="0" rIns="0" bIns="0">
            <a:noAutofit/>
          </a:bodyPr>
          <a:lstStyle/>
          <a:p>
            <a:pPr algn="l"/>
            <a:r>
              <a:rPr lang="en-US" sz="3000" dirty="0">
                <a:latin typeface="Arial" panose="020B0604020202020204" pitchFamily="34" charset="0"/>
                <a:cs typeface="Arial" panose="020B0604020202020204" pitchFamily="34" charset="0"/>
              </a:rPr>
              <a:t>The Indiana Recovery Council is an established committee reporting to and advising the Family and Social Services Administration’s Division of Mental Health and Addictions.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For 2019-2020, IRC will be conducting a stigma-reduction campaign called Stigma Never Helps.</a:t>
            </a:r>
          </a:p>
        </p:txBody>
      </p:sp>
      <p:sp>
        <p:nvSpPr>
          <p:cNvPr id="6" name="Title 1">
            <a:extLst>
              <a:ext uri="{FF2B5EF4-FFF2-40B4-BE49-F238E27FC236}">
                <a16:creationId xmlns:a16="http://schemas.microsoft.com/office/drawing/2014/main" id="{13A373CA-351A-6E45-A48E-7D4F39709351}"/>
              </a:ext>
            </a:extLst>
          </p:cNvPr>
          <p:cNvSpPr>
            <a:spLocks noGrp="1"/>
          </p:cNvSpPr>
          <p:nvPr>
            <p:ph type="ctrTitle"/>
          </p:nvPr>
        </p:nvSpPr>
        <p:spPr>
          <a:xfrm>
            <a:off x="908747" y="117783"/>
            <a:ext cx="7772400" cy="786218"/>
          </a:xfrm>
        </p:spPr>
        <p:txBody>
          <a:bodyPr lIns="0" tIns="0" rIns="0" bIns="0">
            <a:normAutofit/>
          </a:bodyPr>
          <a:lstStyle/>
          <a:p>
            <a:pPr algn="l"/>
            <a:r>
              <a:rPr lang="en-US" sz="3500" b="1" dirty="0">
                <a:solidFill>
                  <a:schemeClr val="bg1"/>
                </a:solidFill>
                <a:latin typeface="Arial" panose="020B0604020202020204" pitchFamily="34" charset="0"/>
                <a:cs typeface="Arial" panose="020B0604020202020204" pitchFamily="34" charset="0"/>
              </a:rPr>
              <a:t>Indiana Recovery Council</a:t>
            </a:r>
          </a:p>
        </p:txBody>
      </p:sp>
    </p:spTree>
    <p:extLst>
      <p:ext uri="{BB962C8B-B14F-4D97-AF65-F5344CB8AC3E}">
        <p14:creationId xmlns:p14="http://schemas.microsoft.com/office/powerpoint/2010/main" val="271601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F752789-15FA-5846-AA22-CEC1D00F0CC0}"/>
              </a:ext>
            </a:extLst>
          </p:cNvPr>
          <p:cNvSpPr>
            <a:spLocks noGrp="1"/>
          </p:cNvSpPr>
          <p:nvPr>
            <p:ph type="subTitle" idx="1"/>
          </p:nvPr>
        </p:nvSpPr>
        <p:spPr>
          <a:xfrm>
            <a:off x="908747" y="1771819"/>
            <a:ext cx="10694248" cy="4384370"/>
          </a:xfrm>
        </p:spPr>
        <p:txBody>
          <a:bodyPr lIns="0" tIns="0" rIns="0" bIns="0">
            <a:noAutofit/>
          </a:bodyPr>
          <a:lstStyle/>
          <a:p>
            <a:pPr algn="l"/>
            <a:r>
              <a:rPr lang="en-US" sz="2500" b="1" dirty="0">
                <a:solidFill>
                  <a:srgbClr val="273462"/>
                </a:solidFill>
                <a:latin typeface="Arial" panose="020B0604020202020204" pitchFamily="34" charset="0"/>
                <a:cs typeface="Arial" panose="020B0604020202020204" pitchFamily="34" charset="0"/>
              </a:rPr>
              <a:t>Stigma-Reduction Campaign Marketing Objectives</a:t>
            </a:r>
          </a:p>
          <a:p>
            <a:pPr algn="l"/>
            <a:r>
              <a:rPr lang="en-US" sz="2500" dirty="0">
                <a:latin typeface="Arial" panose="020B0604020202020204" pitchFamily="34" charset="0"/>
                <a:cs typeface="Arial" panose="020B0604020202020204" pitchFamily="34" charset="0"/>
              </a:rPr>
              <a:t>• Drive education and understanding around effects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  of stigmatizing behavior. </a:t>
            </a:r>
          </a:p>
          <a:p>
            <a:pPr algn="l"/>
            <a:r>
              <a:rPr lang="en-US" sz="2500" dirty="0">
                <a:latin typeface="Arial" panose="020B0604020202020204" pitchFamily="34" charset="0"/>
                <a:cs typeface="Arial" panose="020B0604020202020204" pitchFamily="34" charset="0"/>
              </a:rPr>
              <a:t>• Provide marketing resources to statewide mental health providers.  </a:t>
            </a:r>
          </a:p>
          <a:p>
            <a:pPr algn="l"/>
            <a:r>
              <a:rPr lang="en-US" sz="2500" b="1" dirty="0">
                <a:solidFill>
                  <a:srgbClr val="273462"/>
                </a:solidFill>
                <a:latin typeface="Arial" panose="020B0604020202020204" pitchFamily="34" charset="0"/>
                <a:cs typeface="Arial" panose="020B0604020202020204" pitchFamily="34" charset="0"/>
              </a:rPr>
              <a:t>Stigma-Reduction Campaign Communication Objective</a:t>
            </a:r>
          </a:p>
          <a:p>
            <a:pPr algn="l"/>
            <a:r>
              <a:rPr lang="en-US" sz="2500" dirty="0">
                <a:latin typeface="Arial" panose="020B0604020202020204" pitchFamily="34" charset="0"/>
                <a:cs typeface="Arial" panose="020B0604020202020204" pitchFamily="34" charset="0"/>
              </a:rPr>
              <a:t>• Compel the public to engage with </a:t>
            </a:r>
            <a:r>
              <a:rPr lang="en-US" sz="2500" dirty="0" err="1">
                <a:latin typeface="Arial" panose="020B0604020202020204" pitchFamily="34" charset="0"/>
                <a:cs typeface="Arial" panose="020B0604020202020204" pitchFamily="34" charset="0"/>
              </a:rPr>
              <a:t>StigmaNeverHelps.com</a:t>
            </a:r>
            <a:r>
              <a:rPr lang="en-US" sz="2500" dirty="0">
                <a:latin typeface="Arial" panose="020B0604020202020204" pitchFamily="34" charset="0"/>
                <a:cs typeface="Arial" panose="020B0604020202020204" pitchFamily="34" charset="0"/>
              </a:rPr>
              <a:t> about stigma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  and its effects on those struggling with mental health issues.</a:t>
            </a:r>
          </a:p>
          <a:p>
            <a:pPr algn="l"/>
            <a:r>
              <a:rPr lang="en-US" sz="2500" dirty="0">
                <a:latin typeface="Arial" panose="020B0604020202020204" pitchFamily="34" charset="0"/>
                <a:cs typeface="Arial" panose="020B0604020202020204" pitchFamily="34" charset="0"/>
              </a:rPr>
              <a:t>• Lessen use of stigmatic verbiage and phrases, especially when related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  to those seeking or in need of help.</a:t>
            </a:r>
          </a:p>
        </p:txBody>
      </p:sp>
      <p:sp>
        <p:nvSpPr>
          <p:cNvPr id="6" name="Title 1">
            <a:extLst>
              <a:ext uri="{FF2B5EF4-FFF2-40B4-BE49-F238E27FC236}">
                <a16:creationId xmlns:a16="http://schemas.microsoft.com/office/drawing/2014/main" id="{13A373CA-351A-6E45-A48E-7D4F39709351}"/>
              </a:ext>
            </a:extLst>
          </p:cNvPr>
          <p:cNvSpPr>
            <a:spLocks noGrp="1"/>
          </p:cNvSpPr>
          <p:nvPr>
            <p:ph type="ctrTitle"/>
          </p:nvPr>
        </p:nvSpPr>
        <p:spPr>
          <a:xfrm>
            <a:off x="908747" y="117783"/>
            <a:ext cx="7772400" cy="786218"/>
          </a:xfrm>
        </p:spPr>
        <p:txBody>
          <a:bodyPr lIns="0" tIns="0" rIns="0" bIns="0">
            <a:normAutofit/>
          </a:bodyPr>
          <a:lstStyle/>
          <a:p>
            <a:pPr algn="l"/>
            <a:r>
              <a:rPr lang="en-US" sz="3500" b="1" dirty="0">
                <a:solidFill>
                  <a:schemeClr val="bg1"/>
                </a:solidFill>
                <a:latin typeface="Arial" panose="020B0604020202020204" pitchFamily="34" charset="0"/>
                <a:cs typeface="Arial" panose="020B0604020202020204" pitchFamily="34" charset="0"/>
              </a:rPr>
              <a:t>Indiana Recovery Council</a:t>
            </a:r>
          </a:p>
        </p:txBody>
      </p:sp>
    </p:spTree>
    <p:extLst>
      <p:ext uri="{BB962C8B-B14F-4D97-AF65-F5344CB8AC3E}">
        <p14:creationId xmlns:p14="http://schemas.microsoft.com/office/powerpoint/2010/main" val="143621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A373CA-351A-6E45-A48E-7D4F39709351}"/>
              </a:ext>
            </a:extLst>
          </p:cNvPr>
          <p:cNvSpPr>
            <a:spLocks noGrp="1"/>
          </p:cNvSpPr>
          <p:nvPr>
            <p:ph type="ctrTitle"/>
          </p:nvPr>
        </p:nvSpPr>
        <p:spPr>
          <a:xfrm>
            <a:off x="908746" y="117783"/>
            <a:ext cx="10033231" cy="786218"/>
          </a:xfrm>
        </p:spPr>
        <p:txBody>
          <a:bodyPr lIns="0" tIns="0" rIns="0" bIns="0">
            <a:normAutofit/>
          </a:bodyPr>
          <a:lstStyle/>
          <a:p>
            <a:pPr algn="l"/>
            <a:r>
              <a:rPr lang="en-US" sz="3500" b="1" dirty="0">
                <a:solidFill>
                  <a:schemeClr val="bg1"/>
                </a:solidFill>
                <a:latin typeface="Arial" panose="020B0604020202020204" pitchFamily="34" charset="0"/>
                <a:cs typeface="Arial" panose="020B0604020202020204" pitchFamily="34" charset="0"/>
              </a:rPr>
              <a:t>Indiana Recovery Council Marketing Kit</a:t>
            </a:r>
          </a:p>
        </p:txBody>
      </p:sp>
      <p:sp>
        <p:nvSpPr>
          <p:cNvPr id="8" name="Subtitle 2">
            <a:extLst>
              <a:ext uri="{FF2B5EF4-FFF2-40B4-BE49-F238E27FC236}">
                <a16:creationId xmlns:a16="http://schemas.microsoft.com/office/drawing/2014/main" id="{B3562301-7FD2-F245-8FA2-53ADBD7933CB}"/>
              </a:ext>
            </a:extLst>
          </p:cNvPr>
          <p:cNvSpPr>
            <a:spLocks noGrp="1"/>
          </p:cNvSpPr>
          <p:nvPr>
            <p:ph type="subTitle" idx="1"/>
          </p:nvPr>
        </p:nvSpPr>
        <p:spPr>
          <a:xfrm>
            <a:off x="908747" y="1523478"/>
            <a:ext cx="10397684" cy="4384370"/>
          </a:xfrm>
        </p:spPr>
        <p:txBody>
          <a:bodyPr lIns="0" tIns="0" rIns="0" bIns="0">
            <a:noAutofit/>
          </a:bodyPr>
          <a:lstStyle/>
          <a:p>
            <a:pPr algn="l"/>
            <a:r>
              <a:rPr lang="en-US" sz="2500" dirty="0">
                <a:latin typeface="Arial" panose="020B0604020202020204" pitchFamily="34" charset="0"/>
                <a:cs typeface="Arial" panose="020B0604020202020204" pitchFamily="34" charset="0"/>
              </a:rPr>
              <a:t>Individuals can visit </a:t>
            </a:r>
            <a:r>
              <a:rPr lang="en-US" sz="2500" dirty="0" err="1">
                <a:latin typeface="Arial" panose="020B0604020202020204" pitchFamily="34" charset="0"/>
                <a:cs typeface="Arial" panose="020B0604020202020204" pitchFamily="34" charset="0"/>
              </a:rPr>
              <a:t>StigmaNeverHelps.com</a:t>
            </a:r>
            <a:r>
              <a:rPr lang="en-US" sz="2500" dirty="0">
                <a:latin typeface="Arial" panose="020B0604020202020204" pitchFamily="34" charset="0"/>
                <a:cs typeface="Arial" panose="020B0604020202020204" pitchFamily="34" charset="0"/>
              </a:rPr>
              <a:t>/Resources to download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the marketing kit assets.</a:t>
            </a:r>
          </a:p>
          <a:p>
            <a:pPr algn="l"/>
            <a:r>
              <a:rPr lang="en-US" sz="2500" b="1" dirty="0">
                <a:solidFill>
                  <a:srgbClr val="243B77"/>
                </a:solidFill>
                <a:latin typeface="Arial" panose="020B0604020202020204" pitchFamily="34" charset="0"/>
                <a:cs typeface="Arial" panose="020B0604020202020204" pitchFamily="34" charset="0"/>
              </a:rPr>
              <a:t>The kit includes:</a:t>
            </a:r>
          </a:p>
          <a:p>
            <a:pPr algn="l"/>
            <a:r>
              <a:rPr lang="en-US" sz="2500" dirty="0">
                <a:latin typeface="Arial" panose="020B0604020202020204" pitchFamily="34" charset="0"/>
                <a:cs typeface="Arial" panose="020B0604020202020204" pitchFamily="34" charset="0"/>
              </a:rPr>
              <a:t>• Stigma Never Helps Campaign Videos</a:t>
            </a:r>
          </a:p>
          <a:p>
            <a:pPr algn="l"/>
            <a:r>
              <a:rPr lang="en-US" sz="2500" dirty="0">
                <a:latin typeface="Arial" panose="020B0604020202020204" pitchFamily="34" charset="0"/>
                <a:cs typeface="Arial" panose="020B0604020202020204" pitchFamily="34" charset="0"/>
              </a:rPr>
              <a:t>• Stigma Story Videos</a:t>
            </a:r>
          </a:p>
          <a:p>
            <a:pPr algn="l"/>
            <a:r>
              <a:rPr lang="en-US" sz="2500" dirty="0">
                <a:latin typeface="Arial" panose="020B0604020202020204" pitchFamily="34" charset="0"/>
                <a:cs typeface="Arial" panose="020B0604020202020204" pitchFamily="34" charset="0"/>
              </a:rPr>
              <a:t>• PowerPoint Templates</a:t>
            </a:r>
          </a:p>
          <a:p>
            <a:pPr algn="l"/>
            <a:r>
              <a:rPr lang="en-US" sz="2500" dirty="0">
                <a:latin typeface="Arial" panose="020B0604020202020204" pitchFamily="34" charset="0"/>
                <a:cs typeface="Arial" panose="020B0604020202020204" pitchFamily="34" charset="0"/>
              </a:rPr>
              <a:t>• Stigma Never Helps Fact Sheet</a:t>
            </a:r>
          </a:p>
          <a:p>
            <a:pPr algn="l"/>
            <a:r>
              <a:rPr lang="en-US" sz="2500" dirty="0">
                <a:latin typeface="Arial" panose="020B0604020202020204" pitchFamily="34" charset="0"/>
                <a:cs typeface="Arial" panose="020B0604020202020204" pitchFamily="34" charset="0"/>
              </a:rPr>
              <a:t>• Stigma Never Helps T-shirt Template</a:t>
            </a:r>
          </a:p>
          <a:p>
            <a:pPr algn="l"/>
            <a:r>
              <a:rPr lang="en-US" sz="2500" dirty="0">
                <a:latin typeface="Arial" panose="020B0604020202020204" pitchFamily="34" charset="0"/>
                <a:cs typeface="Arial" panose="020B0604020202020204" pitchFamily="34" charset="0"/>
              </a:rPr>
              <a:t>• Social Media Posts</a:t>
            </a:r>
          </a:p>
          <a:p>
            <a:pPr algn="l"/>
            <a:r>
              <a:rPr lang="en-US" sz="2500" dirty="0">
                <a:latin typeface="Arial" panose="020B0604020202020204" pitchFamily="34" charset="0"/>
                <a:cs typeface="Arial" panose="020B0604020202020204" pitchFamily="34" charset="0"/>
              </a:rPr>
              <a:t>• Digital Ad Assets</a:t>
            </a:r>
          </a:p>
          <a:p>
            <a:pPr algn="l"/>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09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83D5878-DDCB-8A42-A95E-81BF5281EF20}"/>
              </a:ext>
            </a:extLst>
          </p:cNvPr>
          <p:cNvSpPr txBox="1">
            <a:spLocks/>
          </p:cNvSpPr>
          <p:nvPr/>
        </p:nvSpPr>
        <p:spPr>
          <a:xfrm>
            <a:off x="1227341" y="3195262"/>
            <a:ext cx="6704308" cy="521301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300"/>
              </a:lnSpc>
            </a:pPr>
            <a:r>
              <a:rPr lang="en-US" sz="2200" dirty="0"/>
              <a:t>When someone is in need of help when dealing with </a:t>
            </a:r>
            <a:br>
              <a:rPr lang="en-US" sz="2200" dirty="0"/>
            </a:br>
            <a:r>
              <a:rPr lang="en-US" sz="2200" dirty="0"/>
              <a:t>a disease like mental illness or substance-use disorder, </a:t>
            </a:r>
            <a:br>
              <a:rPr lang="en-US" sz="2200" dirty="0"/>
            </a:br>
            <a:r>
              <a:rPr lang="en-US" sz="2200" dirty="0"/>
              <a:t>it’s difficult to make that first step. Stigma creates an additional barrier that needs to be removed. </a:t>
            </a:r>
          </a:p>
          <a:p>
            <a:pPr algn="l">
              <a:lnSpc>
                <a:spcPts val="2300"/>
              </a:lnSpc>
            </a:pPr>
            <a:r>
              <a:rPr lang="en-US" sz="2200" dirty="0"/>
              <a:t>The “Stigma Never Helps” video teasers will showcase </a:t>
            </a:r>
            <a:br>
              <a:rPr lang="en-US" sz="2200" dirty="0"/>
            </a:br>
            <a:r>
              <a:rPr lang="en-US" sz="2200" dirty="0"/>
              <a:t>how stigma impedes the recovery process and can </a:t>
            </a:r>
            <a:br>
              <a:rPr lang="en-US" sz="2200" dirty="0"/>
            </a:br>
            <a:r>
              <a:rPr lang="en-US" sz="2200" dirty="0"/>
              <a:t>deter individuals from seeking help. The videos will drive our audience to the website where they can learn more about stigma’s impact. </a:t>
            </a:r>
          </a:p>
          <a:p>
            <a:pPr algn="l">
              <a:lnSpc>
                <a:spcPts val="2300"/>
              </a:lnSpc>
            </a:pPr>
            <a:r>
              <a:rPr lang="en-US" sz="2200" dirty="0"/>
              <a:t>We believe understanding is the first step in ending stigma. </a:t>
            </a:r>
          </a:p>
        </p:txBody>
      </p:sp>
      <p:pic>
        <p:nvPicPr>
          <p:cNvPr id="6" name="Picture 5">
            <a:hlinkClick r:id="rId3"/>
            <a:extLst>
              <a:ext uri="{FF2B5EF4-FFF2-40B4-BE49-F238E27FC236}">
                <a16:creationId xmlns:a16="http://schemas.microsoft.com/office/drawing/2014/main" id="{B6C0AF1B-AFCD-4B4D-A6D3-9A9653169CC3}"/>
              </a:ext>
            </a:extLst>
          </p:cNvPr>
          <p:cNvPicPr>
            <a:picLocks noChangeAspect="1"/>
          </p:cNvPicPr>
          <p:nvPr/>
        </p:nvPicPr>
        <p:blipFill>
          <a:blip r:embed="rId4"/>
          <a:stretch>
            <a:fillRect/>
          </a:stretch>
        </p:blipFill>
        <p:spPr>
          <a:xfrm>
            <a:off x="8015694" y="822130"/>
            <a:ext cx="2461845" cy="1333499"/>
          </a:xfrm>
          <a:prstGeom prst="rect">
            <a:avLst/>
          </a:prstGeom>
        </p:spPr>
      </p:pic>
      <p:pic>
        <p:nvPicPr>
          <p:cNvPr id="11" name="Picture 10">
            <a:hlinkClick r:id="rId5"/>
            <a:extLst>
              <a:ext uri="{FF2B5EF4-FFF2-40B4-BE49-F238E27FC236}">
                <a16:creationId xmlns:a16="http://schemas.microsoft.com/office/drawing/2014/main" id="{900FA91F-C4F2-9849-A82A-0C09334191CA}"/>
              </a:ext>
            </a:extLst>
          </p:cNvPr>
          <p:cNvPicPr>
            <a:picLocks noChangeAspect="1"/>
          </p:cNvPicPr>
          <p:nvPr/>
        </p:nvPicPr>
        <p:blipFill>
          <a:blip r:embed="rId6"/>
          <a:stretch>
            <a:fillRect/>
          </a:stretch>
        </p:blipFill>
        <p:spPr>
          <a:xfrm>
            <a:off x="8015694" y="2460969"/>
            <a:ext cx="2462784" cy="1334008"/>
          </a:xfrm>
          <a:prstGeom prst="rect">
            <a:avLst/>
          </a:prstGeom>
        </p:spPr>
      </p:pic>
      <p:pic>
        <p:nvPicPr>
          <p:cNvPr id="12" name="Picture 11">
            <a:hlinkClick r:id="rId7"/>
            <a:extLst>
              <a:ext uri="{FF2B5EF4-FFF2-40B4-BE49-F238E27FC236}">
                <a16:creationId xmlns:a16="http://schemas.microsoft.com/office/drawing/2014/main" id="{4CF852C8-FF49-EB4C-9A98-8A5A7CEAA24B}"/>
              </a:ext>
            </a:extLst>
          </p:cNvPr>
          <p:cNvPicPr>
            <a:picLocks noChangeAspect="1"/>
          </p:cNvPicPr>
          <p:nvPr/>
        </p:nvPicPr>
        <p:blipFill>
          <a:blip r:embed="rId8"/>
          <a:stretch>
            <a:fillRect/>
          </a:stretch>
        </p:blipFill>
        <p:spPr>
          <a:xfrm>
            <a:off x="8015694" y="4100317"/>
            <a:ext cx="2462784" cy="1334008"/>
          </a:xfrm>
          <a:prstGeom prst="rect">
            <a:avLst/>
          </a:prstGeom>
        </p:spPr>
      </p:pic>
    </p:spTree>
    <p:extLst>
      <p:ext uri="{BB962C8B-B14F-4D97-AF65-F5344CB8AC3E}">
        <p14:creationId xmlns:p14="http://schemas.microsoft.com/office/powerpoint/2010/main" val="4200450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359</Words>
  <Application>Microsoft Macintosh PowerPoint</Application>
  <PresentationFormat>Widescreen</PresentationFormat>
  <Paragraphs>68</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Indiana Recovery Council</vt:lpstr>
      <vt:lpstr>Indiana Recovery Council Marketing Kit</vt:lpstr>
      <vt:lpstr>PowerPoint Presentation</vt:lpstr>
      <vt:lpstr>PowerPoint Presentation</vt:lpstr>
      <vt:lpstr>Indiana Recovery Council</vt:lpstr>
      <vt:lpstr>Indiana Recovery Council</vt:lpstr>
      <vt:lpstr>Indiana Recovery Council Marketing Kit</vt:lpstr>
      <vt:lpstr>PowerPoint Presentation</vt:lpstr>
      <vt:lpstr>PowerPoint Presentation</vt:lpstr>
      <vt:lpstr>Indiana Recovery Council Marketing Kit</vt:lpstr>
      <vt:lpstr>Indiana Recovery Council</vt:lpstr>
      <vt:lpstr>Indiana Recovery Council</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Recovery Council</dc:title>
  <dc:creator>Microsoft Office User</dc:creator>
  <cp:lastModifiedBy>Microsoft Office User</cp:lastModifiedBy>
  <cp:revision>24</cp:revision>
  <cp:lastPrinted>2019-06-03T18:24:15Z</cp:lastPrinted>
  <dcterms:created xsi:type="dcterms:W3CDTF">2019-06-03T18:04:29Z</dcterms:created>
  <dcterms:modified xsi:type="dcterms:W3CDTF">2019-07-23T12:58:10Z</dcterms:modified>
</cp:coreProperties>
</file>